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72" r:id="rId13"/>
    <p:sldId id="271" r:id="rId14"/>
    <p:sldId id="281" r:id="rId15"/>
    <p:sldId id="270" r:id="rId16"/>
    <p:sldId id="273" r:id="rId17"/>
    <p:sldId id="274" r:id="rId18"/>
    <p:sldId id="276" r:id="rId19"/>
    <p:sldId id="277" r:id="rId20"/>
    <p:sldId id="279" r:id="rId21"/>
    <p:sldId id="280" r:id="rId2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FA63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8"/>
    <p:restoredTop sz="95000"/>
  </p:normalViewPr>
  <p:slideViewPr>
    <p:cSldViewPr snapToGrid="0">
      <p:cViewPr varScale="1">
        <p:scale>
          <a:sx n="96" d="100"/>
          <a:sy n="96" d="100"/>
        </p:scale>
        <p:origin x="184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6DF44-C6B2-EE41-8B5F-45CC01075AE0}" type="datetimeFigureOut">
              <a:rPr lang="en-BE" smtClean="0"/>
              <a:t>03/09/2025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B9432-04F5-DD4E-A626-060C3FE719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0568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B9432-04F5-DD4E-A626-060C3FE71915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7715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82829"/>
                </a:solidFill>
                <a:effectLst/>
                <a:latin typeface="-apple-system"/>
              </a:rPr>
              <a:t>The thrust coefficient is a dimensionless number that depends on the propeller's geometry and can often be found in propeller performance charts or through empirical testing. 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B9432-04F5-DD4E-A626-060C3FE71915}" type="slidenum">
              <a:rPr lang="en-BE" smtClean="0"/>
              <a:t>15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8634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B9432-04F5-DD4E-A626-060C3FE71915}" type="slidenum">
              <a:rPr lang="en-BE" smtClean="0"/>
              <a:t>18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20406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B9432-04F5-DD4E-A626-060C3FE71915}" type="slidenum">
              <a:rPr lang="en-BE" smtClean="0"/>
              <a:t>19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90025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B9432-04F5-DD4E-A626-060C3FE71915}" type="slidenum">
              <a:rPr lang="en-BE" smtClean="0"/>
              <a:t>20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99879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B9432-04F5-DD4E-A626-060C3FE71915}" type="slidenum">
              <a:rPr lang="en-BE" smtClean="0"/>
              <a:t>21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0396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AFC6E-1FCE-CDA0-FBEE-44C96F7D4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59A1E-0345-55A8-1AB1-E0C71227A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420AA-ECEB-8456-0C1B-ADD00762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B402-FE2F-4E46-8AC5-2F9B0D15756E}" type="datetimeFigureOut">
              <a:rPr lang="en-BE" smtClean="0"/>
              <a:t>03/09/2025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9D836-61DA-EA00-F7D8-5C71663E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334E2-5BD9-0570-50C7-F88635F5E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17AC-3107-5446-B644-CCFED0BD77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6432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3EF4C-1F15-4E25-EE44-92A112D0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24A650-F1C8-00C7-D5BF-6FEB17DE3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2CCFF-0A74-2FC3-D420-CD9F2B39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B402-FE2F-4E46-8AC5-2F9B0D15756E}" type="datetimeFigureOut">
              <a:rPr lang="en-BE" smtClean="0"/>
              <a:t>03/09/2025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44160-D194-9FD2-6C58-DF4748710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48F7F-59FF-E2C3-BE49-6FFEDD29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17AC-3107-5446-B644-CCFED0BD77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1743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57745E-4DB0-D478-F523-B040FD012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4373C-7230-9103-23E0-965134F38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8302F-8991-7E36-E8C9-FCC7AD4E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B402-FE2F-4E46-8AC5-2F9B0D15756E}" type="datetimeFigureOut">
              <a:rPr lang="en-BE" smtClean="0"/>
              <a:t>03/09/2025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7534C-C94F-845C-47CE-AB604CC42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6A5F6-A69D-A5BB-D63F-AB1199F2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17AC-3107-5446-B644-CCFED0BD77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5908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280F-2A4A-850B-33C8-F17D6728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430C6-5700-F70B-6BAC-CCA3A65E6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E59EA-B748-8D99-9363-05F981388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B402-FE2F-4E46-8AC5-2F9B0D15756E}" type="datetimeFigureOut">
              <a:rPr lang="en-BE" smtClean="0"/>
              <a:t>03/09/2025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578F1-2DAA-9039-582A-FDB556C5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533C3-AED1-B44E-48BC-5A7E6D1C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17AC-3107-5446-B644-CCFED0BD77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1870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71436-1E29-D559-940A-0BDD93D1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4D924-03D2-82DE-C68B-F4672DB26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36AF6-8309-720C-B333-FF5726EC2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B402-FE2F-4E46-8AC5-2F9B0D15756E}" type="datetimeFigureOut">
              <a:rPr lang="en-BE" smtClean="0"/>
              <a:t>03/09/2025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18575-152A-F7C1-7524-F25A815F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7DB86-8810-663C-A540-B1AA62C9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17AC-3107-5446-B644-CCFED0BD77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2092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62ADB-1B11-439D-0D8C-E3F59E14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EE111-5052-B9D6-6FAD-B3276105E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D7539-8314-92E5-9562-1D1AD4A39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5D303-0129-4CD2-BE13-5209FC78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B402-FE2F-4E46-8AC5-2F9B0D15756E}" type="datetimeFigureOut">
              <a:rPr lang="en-BE" smtClean="0"/>
              <a:t>03/09/2025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8C9EE-7B8A-AED6-BBB0-48BFB736B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D6F0D-1AFA-E2C2-E45D-7BAE46C9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17AC-3107-5446-B644-CCFED0BD77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855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B4F8-9154-8260-2AA6-9111A9D7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D8356-CFAC-0F84-52BC-C18D9652C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E9FE5-2AA4-6BCF-7828-6E8A44AB3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85068A-F8E3-831D-B325-14ABACBFC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B7F72-22B6-14C0-B7FA-35768B858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5DEF09-CB04-EEDB-B042-79241B835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B402-FE2F-4E46-8AC5-2F9B0D15756E}" type="datetimeFigureOut">
              <a:rPr lang="en-BE" smtClean="0"/>
              <a:t>03/09/2025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F44559-75EF-8604-3872-FE1E80B87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A2C55A-BA1B-618C-3715-5226B691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17AC-3107-5446-B644-CCFED0BD77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3033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6713B-4F08-A579-5253-9378E91C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C861D4-51DA-F12E-D49C-CA0D404E5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B402-FE2F-4E46-8AC5-2F9B0D15756E}" type="datetimeFigureOut">
              <a:rPr lang="en-BE" smtClean="0"/>
              <a:t>03/09/2025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6C060-BDA0-51AD-7595-D1210DE9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09F56-0B44-5852-9C10-DE296057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17AC-3107-5446-B644-CCFED0BD77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4524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F3168D-DB0E-4B75-B955-B3298A13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B402-FE2F-4E46-8AC5-2F9B0D15756E}" type="datetimeFigureOut">
              <a:rPr lang="en-BE" smtClean="0"/>
              <a:t>03/09/2025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5C9BC-573E-D509-EA3D-DDDFFAAB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7DCF2-0065-4B04-40AA-5E6BF932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17AC-3107-5446-B644-CCFED0BD77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4113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5C3B-DDA3-D8E1-B1AB-A2598B4E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909A3-0144-8640-864A-8D8BE2E64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799F4-C161-D63C-ACA1-F745FFB33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76227-71DB-1282-F777-48528CFF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B402-FE2F-4E46-8AC5-2F9B0D15756E}" type="datetimeFigureOut">
              <a:rPr lang="en-BE" smtClean="0"/>
              <a:t>03/09/2025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44CD5-8BE1-2A45-B102-875D94BE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A256C-B061-7760-7B60-312DBE41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17AC-3107-5446-B644-CCFED0BD77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0399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C653-BC06-42BD-E16A-BF86EF2A7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126F6A-E228-7E9F-D83B-4377B10FDD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31A33-22C5-82A0-8B5B-99C493151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54825-73FF-9038-694E-D41A241E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B402-FE2F-4E46-8AC5-2F9B0D15756E}" type="datetimeFigureOut">
              <a:rPr lang="en-BE" smtClean="0"/>
              <a:t>03/09/2025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D8531-116E-6AD8-0694-F7F0B264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B1F83-B16D-4D33-8083-0CC6E21E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17AC-3107-5446-B644-CCFED0BD77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700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7969F-18B8-CAD6-2E40-3F7BB7D83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BA1E2-63D3-D432-9BF9-6C133A013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D985C-D862-5D31-EF63-96C8038B2B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8B402-FE2F-4E46-8AC5-2F9B0D15756E}" type="datetimeFigureOut">
              <a:rPr lang="en-BE" smtClean="0"/>
              <a:t>03/09/2025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EABAB-FF72-7EF5-B476-A3832AB2E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C518-CC5D-0F34-AA4D-FD3CE0DE6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17AC-3107-5446-B644-CCFED0BD77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3761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calc.ch/" TargetMode="External"/><Relationship Id="rId7" Type="http://schemas.openxmlformats.org/officeDocument/2006/relationships/hyperlink" Target="https://www.radiocontrolinfo.com/information/rc-calculators/rc-general-calculato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adiocontrolinfo.com/information/rc-calculators/rc-airplane-calculator/" TargetMode="External"/><Relationship Id="rId5" Type="http://schemas.openxmlformats.org/officeDocument/2006/relationships/hyperlink" Target="https://rcplanes.online/calc_motor.htm" TargetMode="External"/><Relationship Id="rId4" Type="http://schemas.openxmlformats.org/officeDocument/2006/relationships/hyperlink" Target="https://rcplanes.online/calc_thrust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BC6B1-B6F5-839C-F5D2-8E40C213B1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Motorisation </a:t>
            </a:r>
            <a:r>
              <a:rPr lang="en-GB" dirty="0" err="1">
                <a:latin typeface="Book Antiqua" panose="02040602050305030304" pitchFamily="18" charset="0"/>
              </a:rPr>
              <a:t>électrique</a:t>
            </a:r>
            <a:endParaRPr lang="en-BE" dirty="0">
              <a:latin typeface="Book Antiqua" panose="020406020503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DE87D0-2B28-864F-A434-D2CC9A3FC1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2800" dirty="0"/>
          </a:p>
          <a:p>
            <a:r>
              <a:rPr lang="en-GB" sz="2800" dirty="0">
                <a:latin typeface="Book Antiqua" panose="02040602050305030304" pitchFamily="18" charset="0"/>
              </a:rPr>
              <a:t>Comment </a:t>
            </a:r>
            <a:r>
              <a:rPr lang="en-GB" sz="2800" dirty="0" err="1">
                <a:latin typeface="Book Antiqua" panose="02040602050305030304" pitchFamily="18" charset="0"/>
              </a:rPr>
              <a:t>choisir</a:t>
            </a:r>
            <a:r>
              <a:rPr lang="en-GB" sz="2800" dirty="0">
                <a:latin typeface="Book Antiqua" panose="02040602050305030304" pitchFamily="18" charset="0"/>
              </a:rPr>
              <a:t> le </a:t>
            </a:r>
            <a:r>
              <a:rPr lang="en-GB" sz="2800" dirty="0" err="1">
                <a:latin typeface="Book Antiqua" panose="02040602050305030304" pitchFamily="18" charset="0"/>
              </a:rPr>
              <a:t>moteur</a:t>
            </a:r>
            <a:r>
              <a:rPr lang="en-GB" sz="2800" dirty="0">
                <a:latin typeface="Book Antiqua" panose="02040602050305030304" pitchFamily="18" charset="0"/>
              </a:rPr>
              <a:t>, le </a:t>
            </a:r>
            <a:r>
              <a:rPr lang="en-GB" sz="2800" dirty="0" err="1">
                <a:latin typeface="Book Antiqua" panose="02040602050305030304" pitchFamily="18" charset="0"/>
              </a:rPr>
              <a:t>variateur</a:t>
            </a:r>
            <a:r>
              <a:rPr lang="en-GB" sz="2800" dirty="0">
                <a:latin typeface="Book Antiqua" panose="02040602050305030304" pitchFamily="18" charset="0"/>
              </a:rPr>
              <a:t>, </a:t>
            </a:r>
            <a:r>
              <a:rPr lang="en-GB" sz="2800" dirty="0" err="1">
                <a:latin typeface="Book Antiqua" panose="02040602050305030304" pitchFamily="18" charset="0"/>
              </a:rPr>
              <a:t>l'hélice</a:t>
            </a:r>
            <a:r>
              <a:rPr lang="en-GB" sz="2800" dirty="0">
                <a:latin typeface="Book Antiqua" panose="02040602050305030304" pitchFamily="18" charset="0"/>
              </a:rPr>
              <a:t> et la batterie pour un avion </a:t>
            </a:r>
            <a:r>
              <a:rPr lang="en-GB" sz="2800" dirty="0" err="1">
                <a:latin typeface="Book Antiqua" panose="02040602050305030304" pitchFamily="18" charset="0"/>
              </a:rPr>
              <a:t>radiocommandé</a:t>
            </a:r>
            <a:r>
              <a:rPr lang="en-GB" sz="2800" dirty="0">
                <a:latin typeface="Book Antiqua" panose="02040602050305030304" pitchFamily="18" charset="0"/>
              </a:rPr>
              <a:t> </a:t>
            </a:r>
            <a:r>
              <a:rPr lang="en-GB" sz="2800" dirty="0" err="1">
                <a:latin typeface="Book Antiqua" panose="02040602050305030304" pitchFamily="18" charset="0"/>
              </a:rPr>
              <a:t>moderne</a:t>
            </a:r>
            <a:endParaRPr lang="en-BE" sz="2800" dirty="0">
              <a:latin typeface="Book Antiqua" panose="020406020503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6C16F0-DE41-82DB-8B7F-A29959EBE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639" y="970222"/>
            <a:ext cx="4421734" cy="1326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AD9FD9-8F70-BB7E-0A26-B2B10801941F}"/>
              </a:ext>
            </a:extLst>
          </p:cNvPr>
          <p:cNvSpPr txBox="1"/>
          <p:nvPr/>
        </p:nvSpPr>
        <p:spPr>
          <a:xfrm>
            <a:off x="9823622" y="6277232"/>
            <a:ext cx="135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i="1" dirty="0"/>
              <a:t>02-SEP-2025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91BCBB-75EA-73B4-E5A2-04AEF71B3187}"/>
              </a:ext>
            </a:extLst>
          </p:cNvPr>
          <p:cNvSpPr txBox="1"/>
          <p:nvPr/>
        </p:nvSpPr>
        <p:spPr>
          <a:xfrm>
            <a:off x="9326543" y="291496"/>
            <a:ext cx="268291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GUIDE PRATIQUE</a:t>
            </a:r>
            <a:endParaRPr lang="en-BE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83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B63A-0727-D4F4-0C17-97CE1069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Étape 6 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 err="1">
                <a:solidFill>
                  <a:srgbClr val="C00000"/>
                </a:solidFill>
              </a:rPr>
              <a:t>Déterminer</a:t>
            </a:r>
            <a:r>
              <a:rPr lang="en-GB" dirty="0">
                <a:solidFill>
                  <a:srgbClr val="C00000"/>
                </a:solidFill>
              </a:rPr>
              <a:t> le temps de vol pour 80% de la </a:t>
            </a:r>
            <a:r>
              <a:rPr lang="en-GB" dirty="0" err="1">
                <a:solidFill>
                  <a:srgbClr val="C00000"/>
                </a:solidFill>
              </a:rPr>
              <a:t>capacité</a:t>
            </a:r>
            <a:endParaRPr lang="en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83288-C3C1-2CF0-98FA-F7A11D3B6D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5166"/>
                <a:ext cx="10515600" cy="43740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Déterminez le temps de vol </a:t>
                </a:r>
                <a:r>
                  <a:rPr lang="en-GB" dirty="0" err="1"/>
                  <a:t>à</a:t>
                </a:r>
                <a:r>
                  <a:rPr lang="en-GB" dirty="0"/>
                  <a:t> 80% </a:t>
                </a:r>
                <a:r>
                  <a:rPr lang="en-GB" dirty="0" err="1"/>
                  <a:t>décharge</a:t>
                </a:r>
                <a:r>
                  <a:rPr lang="en-GB" dirty="0"/>
                  <a:t> </a:t>
                </a:r>
                <a:r>
                  <a:rPr lang="en-GB" dirty="0" err="1"/>
                  <a:t>en</a:t>
                </a:r>
                <a:r>
                  <a:rPr lang="en-GB" dirty="0"/>
                  <a:t> </a:t>
                </a:r>
                <a:r>
                  <a:rPr lang="en-GB" dirty="0" err="1"/>
                  <a:t>multipliant</a:t>
                </a:r>
                <a:r>
                  <a:rPr lang="en-GB" dirty="0"/>
                  <a:t> le temps maximal par 0,8: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𝑢𝑠𝑖𝑛𝑔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80% 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𝐶𝑎𝑝𝑎𝑐𝑖𝑡𝑦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=0,8 ∗ 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𝑀𝑎𝑥𝑇𝑖𝑚𝑒</m:t>
                      </m:r>
                    </m:oMath>
                  </m:oMathPara>
                </a14:m>
                <a:endParaRPr lang="en-GB" sz="2400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 err="1"/>
                  <a:t>Exemple</a:t>
                </a:r>
                <a:r>
                  <a:rPr lang="en-GB" dirty="0"/>
                  <a:t>:</a:t>
                </a:r>
                <a:endParaRPr lang="en-GB" sz="1700" dirty="0"/>
              </a:p>
              <a:p>
                <a:pPr marL="0" indent="0" algn="ctr">
                  <a:buNone/>
                </a:pPr>
                <a:r>
                  <a:rPr lang="en-US" sz="3600" b="0" dirty="0"/>
                  <a:t>6 min * 0,8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=4,8</m:t>
                    </m:r>
                  </m:oMath>
                </a14:m>
                <a:r>
                  <a:rPr lang="en-BE" sz="3600" i="1" dirty="0">
                    <a:latin typeface="Cambria Math" panose="02040503050406030204" pitchFamily="18" charset="0"/>
                  </a:rPr>
                  <a:t> min</a:t>
                </a:r>
                <a:endParaRPr lang="en-BE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83288-C3C1-2CF0-98FA-F7A11D3B6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5166"/>
                <a:ext cx="10515600" cy="4374034"/>
              </a:xfrm>
              <a:blipFill>
                <a:blip r:embed="rId3"/>
                <a:stretch>
                  <a:fillRect l="-1206" t="-231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9A079E3-D915-3A75-9736-B0D410AA8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89633">
            <a:off x="8336646" y="5321568"/>
            <a:ext cx="3206594" cy="6999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578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B63A-0727-D4F4-0C17-97CE1069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Étape 7 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 err="1">
                <a:solidFill>
                  <a:srgbClr val="C00000"/>
                </a:solidFill>
              </a:rPr>
              <a:t>Ajouter</a:t>
            </a:r>
            <a:r>
              <a:rPr lang="en-GB" dirty="0">
                <a:solidFill>
                  <a:srgbClr val="C00000"/>
                </a:solidFill>
              </a:rPr>
              <a:t> des </a:t>
            </a:r>
            <a:r>
              <a:rPr lang="en-GB" dirty="0" err="1">
                <a:solidFill>
                  <a:srgbClr val="C00000"/>
                </a:solidFill>
              </a:rPr>
              <a:t>marges</a:t>
            </a:r>
            <a:r>
              <a:rPr lang="en-GB" dirty="0">
                <a:solidFill>
                  <a:srgbClr val="C00000"/>
                </a:solidFill>
              </a:rPr>
              <a:t> de </a:t>
            </a:r>
            <a:r>
              <a:rPr lang="en-GB" dirty="0" err="1">
                <a:solidFill>
                  <a:srgbClr val="C00000"/>
                </a:solidFill>
              </a:rPr>
              <a:t>sécurité</a:t>
            </a:r>
            <a:endParaRPr lang="en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83288-C3C1-2CF0-98FA-F7A11D3B6D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608512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 </a:t>
                </a:r>
                <a:r>
                  <a:rPr lang="en-GB" dirty="0" err="1"/>
                  <a:t>ESC_Amp</a:t>
                </a:r>
                <a:r>
                  <a:rPr lang="en-GB" dirty="0"/>
                  <a:t> = </a:t>
                </a:r>
                <a:r>
                  <a:rPr lang="en-GB" dirty="0" err="1"/>
                  <a:t>Motor_Amp</a:t>
                </a:r>
                <a:r>
                  <a:rPr lang="en-GB" dirty="0"/>
                  <a:t> + 20%</a:t>
                </a:r>
              </a:p>
              <a:p>
                <a:r>
                  <a:rPr lang="en-US" sz="2800" b="0" dirty="0">
                    <a:solidFill>
                      <a:schemeClr val="tx1"/>
                    </a:solidFill>
                  </a:rPr>
                  <a:t>2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𝐶𝑎𝑝𝑎𝑐𝑖𝑡𝑦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𝑑𝑖𝑠𝑐h𝑎𝑟𝑔𝑒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𝑟𝑎𝑡𝑒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rgbClr val="0070C0"/>
                    </a:solidFill>
                  </a:rPr>
                  <a:t> 2 * 10C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GB" dirty="0">
                    <a:solidFill>
                      <a:srgbClr val="0070C0"/>
                    </a:solidFill>
                    <a:sym typeface="Wingdings" pitchFamily="2" charset="2"/>
                  </a:rPr>
                  <a:t>25C LiPo </a:t>
                </a:r>
                <a:r>
                  <a:rPr lang="en-GB" dirty="0" err="1">
                    <a:solidFill>
                      <a:srgbClr val="0070C0"/>
                    </a:solidFill>
                    <a:sym typeface="Wingdings" pitchFamily="2" charset="2"/>
                  </a:rPr>
                  <a:t>à</a:t>
                </a:r>
                <a:r>
                  <a:rPr lang="en-GB" dirty="0">
                    <a:solidFill>
                      <a:srgbClr val="0070C0"/>
                    </a:solidFill>
                    <a:sym typeface="Wingdings" pitchFamily="2" charset="2"/>
                  </a:rPr>
                  <a:t> </a:t>
                </a:r>
                <a:r>
                  <a:rPr lang="en-GB" dirty="0" err="1">
                    <a:solidFill>
                      <a:srgbClr val="0070C0"/>
                    </a:solidFill>
                    <a:sym typeface="Wingdings" pitchFamily="2" charset="2"/>
                  </a:rPr>
                  <a:t>choisir</a:t>
                </a:r>
                <a:endParaRPr lang="en-GB" dirty="0">
                  <a:solidFill>
                    <a:srgbClr val="0070C0"/>
                  </a:solidFill>
                  <a:sym typeface="Wingdings" pitchFamily="2" charset="2"/>
                </a:endParaRPr>
              </a:p>
              <a:p>
                <a:endParaRPr lang="en-GB" dirty="0">
                  <a:sym typeface="Wingdings" pitchFamily="2" charset="2"/>
                </a:endParaRPr>
              </a:p>
              <a:p>
                <a:endParaRPr lang="en-GB" dirty="0">
                  <a:sym typeface="Wingdings" pitchFamily="2" charset="2"/>
                </a:endParaRPr>
              </a:p>
              <a:p>
                <a:endParaRPr lang="en-GB" dirty="0">
                  <a:sym typeface="Wingdings" pitchFamily="2" charset="2"/>
                </a:endParaRPr>
              </a:p>
              <a:p>
                <a:endParaRPr lang="en-GB" dirty="0">
                  <a:sym typeface="Wingdings" pitchFamily="2" charset="2"/>
                </a:endParaRPr>
              </a:p>
              <a:p>
                <a:endParaRPr lang="en-GB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GB" sz="2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highlight>
                      <a:srgbClr val="FFFF00"/>
                    </a:highlight>
                  </a:rPr>
                  <a:t>Attention</a:t>
                </a:r>
                <a:r>
                  <a:rPr lang="en-GB" sz="2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</a:t>
                </a:r>
              </a:p>
              <a:p>
                <a:r>
                  <a:rPr lang="en-GB" sz="2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La tension </a:t>
                </a:r>
                <a:r>
                  <a:rPr lang="en-GB" sz="24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maximale</a:t>
                </a:r>
                <a:r>
                  <a:rPr lang="en-GB" sz="2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de </a:t>
                </a:r>
                <a:r>
                  <a:rPr lang="en-GB" sz="24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l'ESC</a:t>
                </a:r>
                <a:r>
                  <a:rPr lang="en-GB" sz="2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doit </a:t>
                </a:r>
                <a:r>
                  <a:rPr lang="en-GB" sz="24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être</a:t>
                </a:r>
                <a:r>
                  <a:rPr lang="en-GB" sz="2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supérieure </a:t>
                </a:r>
                <a:r>
                  <a:rPr lang="en-GB" sz="24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à</a:t>
                </a:r>
                <a:r>
                  <a:rPr lang="en-GB" sz="2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la tension </a:t>
                </a:r>
                <a:r>
                  <a:rPr lang="en-GB" sz="24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calculée</a:t>
                </a:r>
                <a:r>
                  <a:rPr lang="en-GB" sz="2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</a:p>
              <a:p>
                <a:endPara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83288-C3C1-2CF0-98FA-F7A11D3B6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608512"/>
              </a:xfrm>
              <a:blipFill>
                <a:blip r:embed="rId2"/>
                <a:stretch>
                  <a:fillRect l="-1086" t="-2198" b="-54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7B9A95B-D524-AA18-6E03-0EA7ECF08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900" y="2978151"/>
            <a:ext cx="2997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2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BC6B1-B6F5-839C-F5D2-8E40C213B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2369264"/>
            <a:ext cx="11226800" cy="2387600"/>
          </a:xfrm>
        </p:spPr>
        <p:txBody>
          <a:bodyPr>
            <a:norm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“Thrust” </a:t>
            </a:r>
            <a:r>
              <a:rPr lang="en-GB" dirty="0" err="1">
                <a:latin typeface="Book Antiqua" panose="02040602050305030304" pitchFamily="18" charset="0"/>
              </a:rPr>
              <a:t>générée</a:t>
            </a:r>
            <a:r>
              <a:rPr lang="en-GB" dirty="0">
                <a:latin typeface="Book Antiqua" panose="02040602050305030304" pitchFamily="18" charset="0"/>
              </a:rPr>
              <a:t> par </a:t>
            </a:r>
            <a:br>
              <a:rPr lang="en-GB" dirty="0">
                <a:latin typeface="Book Antiqua" panose="02040602050305030304" pitchFamily="18" charset="0"/>
              </a:rPr>
            </a:br>
            <a:r>
              <a:rPr lang="en-GB" dirty="0" err="1">
                <a:latin typeface="Book Antiqua" panose="02040602050305030304" pitchFamily="18" charset="0"/>
              </a:rPr>
              <a:t>l'hélice</a:t>
            </a:r>
            <a:r>
              <a:rPr lang="en-GB" dirty="0">
                <a:latin typeface="Book Antiqua" panose="02040602050305030304" pitchFamily="18" charset="0"/>
              </a:rPr>
              <a:t> et le </a:t>
            </a:r>
            <a:r>
              <a:rPr lang="en-GB" dirty="0" err="1">
                <a:latin typeface="Book Antiqua" panose="02040602050305030304" pitchFamily="18" charset="0"/>
              </a:rPr>
              <a:t>moteur</a:t>
            </a:r>
            <a:endParaRPr lang="en-BE" dirty="0">
              <a:latin typeface="Book Antiqua" panose="020406020503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DE87D0-2B28-864F-A434-D2CC9A3FC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0021"/>
            <a:ext cx="9144000" cy="1283365"/>
          </a:xfrm>
        </p:spPr>
        <p:txBody>
          <a:bodyPr>
            <a:normAutofit/>
          </a:bodyPr>
          <a:lstStyle/>
          <a:p>
            <a:endParaRPr lang="en-GB" sz="2800" dirty="0"/>
          </a:p>
          <a:p>
            <a:r>
              <a:rPr lang="en-GB" sz="2800" dirty="0" err="1">
                <a:latin typeface="Book Antiqua" panose="02040602050305030304" pitchFamily="18" charset="0"/>
              </a:rPr>
              <a:t>Calculer</a:t>
            </a:r>
            <a:r>
              <a:rPr lang="en-GB" sz="2800" dirty="0">
                <a:latin typeface="Book Antiqua" panose="02040602050305030304" pitchFamily="18" charset="0"/>
              </a:rPr>
              <a:t> la </a:t>
            </a:r>
            <a:r>
              <a:rPr lang="en-GB" sz="2800" dirty="0" err="1">
                <a:latin typeface="Book Antiqua" panose="02040602050305030304" pitchFamily="18" charset="0"/>
              </a:rPr>
              <a:t>poussée</a:t>
            </a:r>
            <a:r>
              <a:rPr lang="en-GB" sz="2800" dirty="0">
                <a:latin typeface="Book Antiqua" panose="02040602050305030304" pitchFamily="18" charset="0"/>
              </a:rPr>
              <a:t> </a:t>
            </a:r>
            <a:r>
              <a:rPr lang="en-GB" sz="2800" dirty="0" err="1">
                <a:latin typeface="Book Antiqua" panose="02040602050305030304" pitchFamily="18" charset="0"/>
              </a:rPr>
              <a:t>générée</a:t>
            </a:r>
            <a:r>
              <a:rPr lang="en-GB" sz="2800" dirty="0">
                <a:latin typeface="Book Antiqua" panose="02040602050305030304" pitchFamily="18" charset="0"/>
              </a:rPr>
              <a:t> par </a:t>
            </a:r>
            <a:r>
              <a:rPr lang="en-GB" sz="2800" dirty="0" err="1">
                <a:latin typeface="Book Antiqua" panose="02040602050305030304" pitchFamily="18" charset="0"/>
              </a:rPr>
              <a:t>une</a:t>
            </a:r>
            <a:r>
              <a:rPr lang="en-GB" sz="2800" dirty="0">
                <a:latin typeface="Book Antiqua" panose="02040602050305030304" pitchFamily="18" charset="0"/>
              </a:rPr>
              <a:t> </a:t>
            </a:r>
            <a:r>
              <a:rPr lang="en-GB" sz="2800" dirty="0" err="1">
                <a:latin typeface="Book Antiqua" panose="02040602050305030304" pitchFamily="18" charset="0"/>
              </a:rPr>
              <a:t>hélice</a:t>
            </a:r>
            <a:endParaRPr lang="en-BE" sz="2800" dirty="0">
              <a:latin typeface="Book Antiqua" panose="020406020503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6C16F0-DE41-82DB-8B7F-A29959EBE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12" y="237960"/>
            <a:ext cx="1739288" cy="5217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AD9FD9-8F70-BB7E-0A26-B2B10801941F}"/>
              </a:ext>
            </a:extLst>
          </p:cNvPr>
          <p:cNvSpPr txBox="1"/>
          <p:nvPr/>
        </p:nvSpPr>
        <p:spPr>
          <a:xfrm>
            <a:off x="9823622" y="6277232"/>
            <a:ext cx="135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i="1" dirty="0"/>
              <a:t>02-SEP-2025</a:t>
            </a:r>
          </a:p>
        </p:txBody>
      </p:sp>
      <p:sp>
        <p:nvSpPr>
          <p:cNvPr id="4" name="AutoShape 2" descr="thrust stand 50 kgf">
            <a:extLst>
              <a:ext uri="{FF2B5EF4-FFF2-40B4-BE49-F238E27FC236}">
                <a16:creationId xmlns:a16="http://schemas.microsoft.com/office/drawing/2014/main" id="{EE9382FB-4006-5677-651C-92C0672A15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889000"/>
            <a:ext cx="12192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9" name="AutoShape 6" descr="thrust stand 50 kgf">
            <a:extLst>
              <a:ext uri="{FF2B5EF4-FFF2-40B4-BE49-F238E27FC236}">
                <a16:creationId xmlns:a16="http://schemas.microsoft.com/office/drawing/2014/main" id="{B15904D0-9580-EF08-84CA-B0BA0548E8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041400"/>
            <a:ext cx="12192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5FF7B1-05E2-36EE-42AD-C6CF5CD8C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0" y="237960"/>
            <a:ext cx="3860800" cy="261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08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B63A-0727-D4F4-0C17-97CE1069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rgbClr val="C00000"/>
                </a:solidFill>
              </a:rPr>
              <a:t>Définition</a:t>
            </a:r>
            <a:r>
              <a:rPr lang="en-GB" dirty="0">
                <a:solidFill>
                  <a:srgbClr val="C00000"/>
                </a:solidFill>
              </a:rPr>
              <a:t> des </a:t>
            </a:r>
            <a:r>
              <a:rPr lang="en-GB" dirty="0" err="1">
                <a:solidFill>
                  <a:srgbClr val="C00000"/>
                </a:solidFill>
              </a:rPr>
              <a:t>termes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83288-C3C1-2CF0-98FA-F7A11D3B6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5166"/>
            <a:ext cx="10515600" cy="4374034"/>
          </a:xfrm>
        </p:spPr>
        <p:txBody>
          <a:bodyPr>
            <a:normAutofit/>
          </a:bodyPr>
          <a:lstStyle/>
          <a:p>
            <a:r>
              <a:rPr lang="en-GB" dirty="0">
                <a:sym typeface="Wingdings" pitchFamily="2" charset="2"/>
              </a:rPr>
              <a:t>KV (RPM/V): Le </a:t>
            </a:r>
            <a:r>
              <a:rPr lang="en-GB" dirty="0" err="1">
                <a:sym typeface="Wingdings" pitchFamily="2" charset="2"/>
              </a:rPr>
              <a:t>nombre</a:t>
            </a:r>
            <a:r>
              <a:rPr lang="en-GB" dirty="0">
                <a:sym typeface="Wingdings" pitchFamily="2" charset="2"/>
              </a:rPr>
              <a:t> de tours par minute (RPM) que le </a:t>
            </a:r>
            <a:r>
              <a:rPr lang="en-GB" dirty="0" err="1">
                <a:sym typeface="Wingdings" pitchFamily="2" charset="2"/>
              </a:rPr>
              <a:t>moteur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fera</a:t>
            </a:r>
            <a:r>
              <a:rPr lang="en-GB" dirty="0">
                <a:sym typeface="Wingdings" pitchFamily="2" charset="2"/>
              </a:rPr>
              <a:t> par volt appliqué.</a:t>
            </a: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Diameter (D): Le </a:t>
            </a:r>
            <a:r>
              <a:rPr lang="en-GB" dirty="0" err="1">
                <a:sym typeface="Wingdings" pitchFamily="2" charset="2"/>
              </a:rPr>
              <a:t>diamètre</a:t>
            </a:r>
            <a:r>
              <a:rPr lang="en-GB" dirty="0">
                <a:sym typeface="Wingdings" pitchFamily="2" charset="2"/>
              </a:rPr>
              <a:t> de </a:t>
            </a:r>
            <a:r>
              <a:rPr lang="en-GB" dirty="0" err="1">
                <a:sym typeface="Wingdings" pitchFamily="2" charset="2"/>
              </a:rPr>
              <a:t>l'hélice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en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pouces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ou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en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centimètres</a:t>
            </a:r>
            <a:r>
              <a:rPr lang="en-GB" dirty="0">
                <a:sym typeface="Wingdings" pitchFamily="2" charset="2"/>
              </a:rPr>
              <a:t>.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Pitch (P): Le pas de </a:t>
            </a:r>
            <a:r>
              <a:rPr lang="en-GB" dirty="0" err="1">
                <a:sym typeface="Wingdings" pitchFamily="2" charset="2"/>
              </a:rPr>
              <a:t>l'hélice</a:t>
            </a:r>
            <a:r>
              <a:rPr lang="en-GB" dirty="0">
                <a:sym typeface="Wingdings" pitchFamily="2" charset="2"/>
              </a:rPr>
              <a:t>, qui </a:t>
            </a:r>
            <a:r>
              <a:rPr lang="en-GB" dirty="0" err="1">
                <a:sym typeface="Wingdings" pitchFamily="2" charset="2"/>
              </a:rPr>
              <a:t>est</a:t>
            </a:r>
            <a:r>
              <a:rPr lang="en-GB" dirty="0">
                <a:sym typeface="Wingdings" pitchFamily="2" charset="2"/>
              </a:rPr>
              <a:t> la distance que </a:t>
            </a:r>
            <a:r>
              <a:rPr lang="en-GB" dirty="0" err="1">
                <a:sym typeface="Wingdings" pitchFamily="2" charset="2"/>
              </a:rPr>
              <a:t>l'hélice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parcourrait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en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avant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lors</a:t>
            </a:r>
            <a:r>
              <a:rPr lang="en-GB" dirty="0">
                <a:sym typeface="Wingdings" pitchFamily="2" charset="2"/>
              </a:rPr>
              <a:t> d'un tour </a:t>
            </a:r>
            <a:r>
              <a:rPr lang="en-GB" dirty="0" err="1">
                <a:sym typeface="Wingdings" pitchFamily="2" charset="2"/>
              </a:rPr>
              <a:t>complet</a:t>
            </a:r>
            <a:r>
              <a:rPr lang="en-GB" dirty="0">
                <a:sym typeface="Wingdings" pitchFamily="2" charset="2"/>
              </a:rPr>
              <a:t>, </a:t>
            </a:r>
            <a:r>
              <a:rPr lang="en-GB" dirty="0" err="1">
                <a:sym typeface="Wingdings" pitchFamily="2" charset="2"/>
              </a:rPr>
              <a:t>également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mesuré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en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pouces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ou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en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centimètres</a:t>
            </a:r>
            <a:r>
              <a:rPr lang="en-GB" dirty="0">
                <a:sym typeface="Wingdings" pitchFamily="2" charset="2"/>
              </a:rPr>
              <a:t>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341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B63A-0727-D4F4-0C17-97CE1069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Static Propeller Thrust Equation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533094-8CE0-6AA9-6D37-BD1009BA5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383557"/>
            <a:ext cx="8635160" cy="2042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B51C13-5015-6C05-5381-C4558C8A5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50988"/>
            <a:ext cx="4235450" cy="2337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DC82F8-F7EE-7727-4D6B-2BFB7D03F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30238"/>
            <a:ext cx="5302250" cy="60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23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B63A-0727-D4F4-0C17-97CE10699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58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Étape 9 : </a:t>
            </a:r>
            <a:r>
              <a:rPr lang="en-GB" sz="3600" dirty="0" err="1">
                <a:solidFill>
                  <a:srgbClr val="C00000"/>
                </a:solidFill>
              </a:rPr>
              <a:t>Calculer</a:t>
            </a:r>
            <a:r>
              <a:rPr lang="en-GB" sz="3600" dirty="0">
                <a:solidFill>
                  <a:srgbClr val="C00000"/>
                </a:solidFill>
              </a:rPr>
              <a:t> le coefficient de </a:t>
            </a:r>
            <a:r>
              <a:rPr lang="en-GB" sz="3600" dirty="0" err="1">
                <a:solidFill>
                  <a:srgbClr val="C00000"/>
                </a:solidFill>
              </a:rPr>
              <a:t>poussée</a:t>
            </a:r>
            <a:r>
              <a:rPr lang="en-GB" sz="3600" dirty="0">
                <a:solidFill>
                  <a:srgbClr val="C00000"/>
                </a:solidFill>
              </a:rPr>
              <a:t> de </a:t>
            </a:r>
            <a:r>
              <a:rPr lang="en-GB" sz="3600" dirty="0" err="1">
                <a:solidFill>
                  <a:srgbClr val="C00000"/>
                </a:solidFill>
              </a:rPr>
              <a:t>l'hélice</a:t>
            </a:r>
            <a:r>
              <a:rPr lang="en-GB" sz="3600" dirty="0">
                <a:solidFill>
                  <a:srgbClr val="C00000"/>
                </a:solidFill>
              </a:rPr>
              <a:t> (Ct)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83288-C3C1-2CF0-98FA-F7A11D3B6D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845800" cy="460851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5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5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5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35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35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5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l-GR" sz="35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35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5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35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5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5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35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GB" sz="24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GB" sz="2600" dirty="0">
                    <a:sym typeface="Wingdings" pitchFamily="2" charset="2"/>
                  </a:rPr>
                  <a:t>T  = thrust (newtons)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600" dirty="0">
                    <a:sym typeface="Wingdings" pitchFamily="2" charset="2"/>
                  </a:rPr>
                  <a:t> = </a:t>
                </a:r>
                <a:r>
                  <a:rPr lang="en-US" sz="2600" dirty="0" err="1">
                    <a:sym typeface="Wingdings" pitchFamily="2" charset="2"/>
                  </a:rPr>
                  <a:t>densité</a:t>
                </a:r>
                <a:r>
                  <a:rPr lang="en-US" sz="2600" dirty="0">
                    <a:sym typeface="Wingdings" pitchFamily="2" charset="2"/>
                  </a:rPr>
                  <a:t> de </a:t>
                </a:r>
                <a:r>
                  <a:rPr lang="en-US" sz="2600" dirty="0" err="1">
                    <a:sym typeface="Wingdings" pitchFamily="2" charset="2"/>
                  </a:rPr>
                  <a:t>l'air</a:t>
                </a:r>
                <a:r>
                  <a:rPr lang="en-US" sz="2600" dirty="0">
                    <a:sym typeface="Wingdings" pitchFamily="2" charset="2"/>
                  </a:rPr>
                  <a:t> (1,225 kg/m³ au </a:t>
                </a:r>
                <a:r>
                  <a:rPr lang="en-US" sz="2600" dirty="0" err="1">
                    <a:sym typeface="Wingdings" pitchFamily="2" charset="2"/>
                  </a:rPr>
                  <a:t>niveau</a:t>
                </a:r>
                <a:r>
                  <a:rPr lang="en-US" sz="2600" dirty="0">
                    <a:sym typeface="Wingdings" pitchFamily="2" charset="2"/>
                  </a:rPr>
                  <a:t> de la </a:t>
                </a:r>
                <a:r>
                  <a:rPr lang="en-US" sz="2600" dirty="0" err="1">
                    <a:sym typeface="Wingdings" pitchFamily="2" charset="2"/>
                  </a:rPr>
                  <a:t>mer</a:t>
                </a:r>
                <a:r>
                  <a:rPr lang="en-US" sz="2600" dirty="0">
                    <a:sym typeface="Wingdings" pitchFamily="2" charset="2"/>
                  </a:rPr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600" dirty="0">
                    <a:sym typeface="Wingdings" pitchFamily="2" charset="2"/>
                  </a:rPr>
                  <a:t> = </a:t>
                </a:r>
                <a:r>
                  <a:rPr lang="en-GB" sz="2600" dirty="0" err="1">
                    <a:sym typeface="Wingdings" pitchFamily="2" charset="2"/>
                  </a:rPr>
                  <a:t>vitesse</a:t>
                </a:r>
                <a:r>
                  <a:rPr lang="en-GB" sz="2600" dirty="0">
                    <a:sym typeface="Wingdings" pitchFamily="2" charset="2"/>
                  </a:rPr>
                  <a:t> de rotation </a:t>
                </a:r>
                <a:r>
                  <a:rPr lang="en-GB" sz="2600" dirty="0" err="1">
                    <a:sym typeface="Wingdings" pitchFamily="2" charset="2"/>
                  </a:rPr>
                  <a:t>en</a:t>
                </a:r>
                <a:r>
                  <a:rPr lang="en-GB" sz="2600" dirty="0">
                    <a:sym typeface="Wingdings" pitchFamily="2" charset="2"/>
                  </a:rPr>
                  <a:t> tours par </a:t>
                </a:r>
                <a:r>
                  <a:rPr lang="en-GB" sz="2600" dirty="0" err="1">
                    <a:sym typeface="Wingdings" pitchFamily="2" charset="2"/>
                  </a:rPr>
                  <a:t>seconde</a:t>
                </a:r>
                <a:r>
                  <a:rPr lang="en-GB" sz="2600" dirty="0">
                    <a:sym typeface="Wingdings" pitchFamily="2" charset="2"/>
                  </a:rPr>
                  <a:t> (RPM/60)</a:t>
                </a:r>
              </a:p>
              <a:p>
                <a:pPr marL="0" indent="0">
                  <a:buNone/>
                </a:pPr>
                <a:r>
                  <a:rPr lang="en-GB" sz="2600" dirty="0">
                    <a:sym typeface="Wingdings" pitchFamily="2" charset="2"/>
                  </a:rPr>
                  <a:t>D = </a:t>
                </a:r>
                <a:r>
                  <a:rPr lang="en-GB" sz="2600" dirty="0" err="1">
                    <a:sym typeface="Wingdings" pitchFamily="2" charset="2"/>
                  </a:rPr>
                  <a:t>diamètre</a:t>
                </a:r>
                <a:r>
                  <a:rPr lang="en-GB" sz="2600" dirty="0">
                    <a:sym typeface="Wingdings" pitchFamily="2" charset="2"/>
                  </a:rPr>
                  <a:t> de </a:t>
                </a:r>
                <a:r>
                  <a:rPr lang="en-GB" sz="2600" dirty="0" err="1">
                    <a:sym typeface="Wingdings" pitchFamily="2" charset="2"/>
                  </a:rPr>
                  <a:t>l'hélice</a:t>
                </a:r>
                <a:r>
                  <a:rPr lang="en-GB" sz="2600" dirty="0">
                    <a:sym typeface="Wingdings" pitchFamily="2" charset="2"/>
                  </a:rPr>
                  <a:t> </a:t>
                </a:r>
                <a:r>
                  <a:rPr lang="en-GB" sz="2600" dirty="0" err="1">
                    <a:sym typeface="Wingdings" pitchFamily="2" charset="2"/>
                  </a:rPr>
                  <a:t>en</a:t>
                </a:r>
                <a:r>
                  <a:rPr lang="en-GB" sz="2600" dirty="0">
                    <a:sym typeface="Wingdings" pitchFamily="2" charset="2"/>
                  </a:rPr>
                  <a:t> </a:t>
                </a:r>
                <a:r>
                  <a:rPr lang="en-GB" sz="2600" dirty="0" err="1">
                    <a:sym typeface="Wingdings" pitchFamily="2" charset="2"/>
                  </a:rPr>
                  <a:t>mètres</a:t>
                </a:r>
                <a:endParaRPr lang="en-GB" sz="26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GB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GB" sz="2600" i="1" dirty="0">
                    <a:sym typeface="Wingdings" pitchFamily="2" charset="2"/>
                  </a:rPr>
                  <a:t>Le coefficient de </a:t>
                </a:r>
                <a:r>
                  <a:rPr lang="en-GB" sz="2600" i="1" dirty="0" err="1">
                    <a:sym typeface="Wingdings" pitchFamily="2" charset="2"/>
                  </a:rPr>
                  <a:t>poussée</a:t>
                </a:r>
                <a:r>
                  <a:rPr lang="en-GB" sz="2600" i="1" dirty="0">
                    <a:sym typeface="Wingdings" pitchFamily="2" charset="2"/>
                  </a:rPr>
                  <a:t> </a:t>
                </a:r>
                <a:r>
                  <a:rPr lang="en-GB" sz="2600" i="1" dirty="0" err="1">
                    <a:sym typeface="Wingdings" pitchFamily="2" charset="2"/>
                  </a:rPr>
                  <a:t>est</a:t>
                </a:r>
                <a:r>
                  <a:rPr lang="en-GB" sz="2600" i="1" dirty="0">
                    <a:sym typeface="Wingdings" pitchFamily="2" charset="2"/>
                  </a:rPr>
                  <a:t> un </a:t>
                </a:r>
                <a:r>
                  <a:rPr lang="en-GB" sz="2600" i="1" dirty="0" err="1">
                    <a:sym typeface="Wingdings" pitchFamily="2" charset="2"/>
                  </a:rPr>
                  <a:t>nombre</a:t>
                </a:r>
                <a:r>
                  <a:rPr lang="en-GB" sz="2600" i="1" dirty="0">
                    <a:sym typeface="Wingdings" pitchFamily="2" charset="2"/>
                  </a:rPr>
                  <a:t> sans dimension qui </a:t>
                </a:r>
                <a:r>
                  <a:rPr lang="en-GB" sz="2600" i="1" dirty="0" err="1">
                    <a:sym typeface="Wingdings" pitchFamily="2" charset="2"/>
                  </a:rPr>
                  <a:t>dépend</a:t>
                </a:r>
                <a:r>
                  <a:rPr lang="en-GB" sz="2600" i="1" dirty="0">
                    <a:sym typeface="Wingdings" pitchFamily="2" charset="2"/>
                  </a:rPr>
                  <a:t> de la </a:t>
                </a:r>
                <a:r>
                  <a:rPr lang="en-GB" sz="2600" i="1" dirty="0" err="1">
                    <a:sym typeface="Wingdings" pitchFamily="2" charset="2"/>
                  </a:rPr>
                  <a:t>géométrie</a:t>
                </a:r>
                <a:r>
                  <a:rPr lang="en-GB" sz="2600" i="1" dirty="0">
                    <a:sym typeface="Wingdings" pitchFamily="2" charset="2"/>
                  </a:rPr>
                  <a:t> de </a:t>
                </a:r>
                <a:r>
                  <a:rPr lang="en-GB" sz="2600" i="1" dirty="0" err="1">
                    <a:sym typeface="Wingdings" pitchFamily="2" charset="2"/>
                  </a:rPr>
                  <a:t>l'hélice</a:t>
                </a:r>
                <a:r>
                  <a:rPr lang="en-GB" sz="2600" i="1" dirty="0">
                    <a:sym typeface="Wingdings" pitchFamily="2" charset="2"/>
                  </a:rPr>
                  <a:t> et </a:t>
                </a:r>
                <a:r>
                  <a:rPr lang="en-GB" sz="2600" i="1" dirty="0" err="1">
                    <a:sym typeface="Wingdings" pitchFamily="2" charset="2"/>
                  </a:rPr>
                  <a:t>peut</a:t>
                </a:r>
                <a:r>
                  <a:rPr lang="en-GB" sz="2600" i="1" dirty="0">
                    <a:sym typeface="Wingdings" pitchFamily="2" charset="2"/>
                  </a:rPr>
                  <a:t> </a:t>
                </a:r>
                <a:r>
                  <a:rPr lang="en-GB" sz="2600" i="1" dirty="0" err="1">
                    <a:sym typeface="Wingdings" pitchFamily="2" charset="2"/>
                  </a:rPr>
                  <a:t>souvent</a:t>
                </a:r>
                <a:r>
                  <a:rPr lang="en-GB" sz="2600" i="1" dirty="0">
                    <a:sym typeface="Wingdings" pitchFamily="2" charset="2"/>
                  </a:rPr>
                  <a:t> </a:t>
                </a:r>
                <a:r>
                  <a:rPr lang="en-GB" sz="2600" i="1" dirty="0" err="1">
                    <a:sym typeface="Wingdings" pitchFamily="2" charset="2"/>
                  </a:rPr>
                  <a:t>être</a:t>
                </a:r>
                <a:r>
                  <a:rPr lang="en-GB" sz="2600" i="1" dirty="0">
                    <a:sym typeface="Wingdings" pitchFamily="2" charset="2"/>
                  </a:rPr>
                  <a:t> trouvé dans les tableaux de performances de </a:t>
                </a:r>
                <a:r>
                  <a:rPr lang="en-GB" sz="2600" i="1" dirty="0" err="1">
                    <a:sym typeface="Wingdings" pitchFamily="2" charset="2"/>
                  </a:rPr>
                  <a:t>l'hélice</a:t>
                </a:r>
                <a:r>
                  <a:rPr lang="en-GB" sz="2600" i="1" dirty="0">
                    <a:sym typeface="Wingdings" pitchFamily="2" charset="2"/>
                  </a:rPr>
                  <a:t> </a:t>
                </a:r>
                <a:r>
                  <a:rPr lang="en-GB" sz="2600" i="1" dirty="0" err="1">
                    <a:sym typeface="Wingdings" pitchFamily="2" charset="2"/>
                  </a:rPr>
                  <a:t>ou</a:t>
                </a:r>
                <a:r>
                  <a:rPr lang="en-GB" sz="2600" i="1" dirty="0">
                    <a:sym typeface="Wingdings" pitchFamily="2" charset="2"/>
                  </a:rPr>
                  <a:t> par des tests </a:t>
                </a:r>
                <a:r>
                  <a:rPr lang="en-GB" sz="2600" i="1" dirty="0" err="1">
                    <a:sym typeface="Wingdings" pitchFamily="2" charset="2"/>
                  </a:rPr>
                  <a:t>empiriques</a:t>
                </a:r>
                <a:r>
                  <a:rPr lang="en-GB" sz="2600" i="1" dirty="0">
                    <a:sym typeface="Wingdings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83288-C3C1-2CF0-98FA-F7A11D3B6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845800" cy="4608512"/>
              </a:xfrm>
              <a:blipFill>
                <a:blip r:embed="rId3"/>
                <a:stretch>
                  <a:fillRect l="-936" t="-549" b="-164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137EA36-8C12-CF84-B3A1-74E33BF44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700" y="1519641"/>
            <a:ext cx="1692442" cy="35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60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B63A-0727-D4F4-0C17-97CE1069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Étape 10 : </a:t>
            </a:r>
            <a:r>
              <a:rPr lang="en-GB" sz="4000" dirty="0" err="1">
                <a:solidFill>
                  <a:srgbClr val="C00000"/>
                </a:solidFill>
              </a:rPr>
              <a:t>Calculer</a:t>
            </a:r>
            <a:r>
              <a:rPr lang="en-GB" sz="4000" dirty="0">
                <a:solidFill>
                  <a:srgbClr val="C00000"/>
                </a:solidFill>
              </a:rPr>
              <a:t> la </a:t>
            </a:r>
            <a:r>
              <a:rPr lang="en-GB" sz="4000" dirty="0" err="1">
                <a:solidFill>
                  <a:srgbClr val="C00000"/>
                </a:solidFill>
              </a:rPr>
              <a:t>poussée</a:t>
            </a:r>
            <a:r>
              <a:rPr lang="en-GB" sz="4000" dirty="0">
                <a:solidFill>
                  <a:srgbClr val="C00000"/>
                </a:solidFill>
              </a:rPr>
              <a:t> (Thrust)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83288-C3C1-2CF0-98FA-F7A11D3B6D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680700" cy="46085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l-GR" sz="36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1200" dirty="0"/>
              </a:p>
              <a:p>
                <a:pPr marL="0" indent="0">
                  <a:buNone/>
                </a:pPr>
                <a:r>
                  <a:rPr lang="en-GB" dirty="0"/>
                  <a:t>- </a:t>
                </a:r>
                <a:r>
                  <a:rPr lang="en-GB" dirty="0" err="1"/>
                  <a:t>Convertissez</a:t>
                </a:r>
                <a:r>
                  <a:rPr lang="en-GB" dirty="0"/>
                  <a:t> le </a:t>
                </a:r>
                <a:r>
                  <a:rPr lang="en-GB" dirty="0" err="1"/>
                  <a:t>diamètre</a:t>
                </a:r>
                <a:r>
                  <a:rPr lang="en-GB" dirty="0"/>
                  <a:t> </a:t>
                </a:r>
                <a:r>
                  <a:rPr lang="en-GB" dirty="0" err="1"/>
                  <a:t>en</a:t>
                </a:r>
                <a:r>
                  <a:rPr lang="en-GB" dirty="0"/>
                  <a:t> </a:t>
                </a:r>
                <a:r>
                  <a:rPr lang="en-GB" dirty="0" err="1"/>
                  <a:t>mètres</a:t>
                </a:r>
                <a:r>
                  <a:rPr lang="en-GB" dirty="0"/>
                  <a:t> </a:t>
                </a:r>
                <a:r>
                  <a:rPr lang="en-GB" dirty="0" err="1"/>
                  <a:t>si</a:t>
                </a:r>
                <a:r>
                  <a:rPr lang="en-GB" dirty="0"/>
                  <a:t> </a:t>
                </a:r>
                <a:r>
                  <a:rPr lang="en-GB" dirty="0" err="1"/>
                  <a:t>nécessaire</a:t>
                </a:r>
                <a:r>
                  <a:rPr lang="en-GB" dirty="0"/>
                  <a:t> (1 </a:t>
                </a:r>
                <a:r>
                  <a:rPr lang="en-GB" dirty="0" err="1"/>
                  <a:t>pouce</a:t>
                </a:r>
                <a:r>
                  <a:rPr lang="en-GB" dirty="0"/>
                  <a:t> = 0,0254 m).</a:t>
                </a:r>
              </a:p>
              <a:p>
                <a:pPr marL="0" indent="0">
                  <a:buNone/>
                </a:pPr>
                <a:r>
                  <a:rPr lang="en-GB" dirty="0"/>
                  <a:t>- </a:t>
                </a:r>
                <a:r>
                  <a:rPr lang="en-GB" dirty="0" err="1"/>
                  <a:t>Convertissez</a:t>
                </a:r>
                <a:r>
                  <a:rPr lang="en-GB" dirty="0"/>
                  <a:t> le pas </a:t>
                </a:r>
                <a:r>
                  <a:rPr lang="en-GB" dirty="0" err="1"/>
                  <a:t>en</a:t>
                </a:r>
                <a:r>
                  <a:rPr lang="en-GB" dirty="0"/>
                  <a:t> </a:t>
                </a:r>
                <a:r>
                  <a:rPr lang="en-GB" dirty="0" err="1"/>
                  <a:t>une</a:t>
                </a:r>
                <a:r>
                  <a:rPr lang="en-GB" dirty="0"/>
                  <a:t> fraction du </a:t>
                </a:r>
                <a:r>
                  <a:rPr lang="en-GB" dirty="0" err="1"/>
                  <a:t>diamètre</a:t>
                </a:r>
                <a:r>
                  <a:rPr lang="en-GB" dirty="0"/>
                  <a:t> </a:t>
                </a:r>
                <a:r>
                  <a:rPr lang="en-GB" dirty="0" err="1"/>
                  <a:t>si</a:t>
                </a:r>
                <a:r>
                  <a:rPr lang="en-GB" dirty="0"/>
                  <a:t> </a:t>
                </a:r>
                <a:r>
                  <a:rPr lang="en-GB" dirty="0" err="1"/>
                  <a:t>nécessaire</a:t>
                </a:r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sz="4000" dirty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  <a:sym typeface="Wingdings" pitchFamily="2" charset="2"/>
                  </a:rPr>
                  <a:t>Étape 11 : </a:t>
                </a:r>
                <a:r>
                  <a:rPr lang="en-GB" sz="4000" dirty="0" err="1">
                    <a:solidFill>
                      <a:srgbClr val="C00000"/>
                    </a:solidFill>
                    <a:latin typeface="+mj-lt"/>
                    <a:ea typeface="+mj-ea"/>
                    <a:cs typeface="+mj-cs"/>
                    <a:sym typeface="Wingdings" pitchFamily="2" charset="2"/>
                  </a:rPr>
                  <a:t>Calculer</a:t>
                </a:r>
                <a:r>
                  <a:rPr lang="en-GB" sz="4000" dirty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  <a:sym typeface="Wingdings" pitchFamily="2" charset="2"/>
                  </a:rPr>
                  <a:t> le RPM du </a:t>
                </a:r>
                <a:r>
                  <a:rPr lang="en-GB" sz="4000" dirty="0" err="1">
                    <a:solidFill>
                      <a:srgbClr val="C00000"/>
                    </a:solidFill>
                    <a:latin typeface="+mj-lt"/>
                    <a:ea typeface="+mj-ea"/>
                    <a:cs typeface="+mj-cs"/>
                    <a:sym typeface="Wingdings" pitchFamily="2" charset="2"/>
                  </a:rPr>
                  <a:t>moteur</a:t>
                </a:r>
                <a:endParaRPr lang="en-GB" sz="4000" dirty="0">
                  <a:solidFill>
                    <a:srgbClr val="C00000"/>
                  </a:solidFill>
                  <a:latin typeface="+mj-lt"/>
                  <a:ea typeface="+mj-ea"/>
                  <a:cs typeface="+mj-cs"/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GB" sz="1800" dirty="0"/>
              </a:p>
              <a:p>
                <a:pPr marL="0" indent="0" algn="ctr">
                  <a:buNone/>
                </a:pPr>
                <a:r>
                  <a:rPr lang="en-GB" sz="36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RPM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KV * </a:t>
                </a:r>
                <a:r>
                  <a:rPr lang="en-GB" sz="3600" i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Voltage_Motor</a:t>
                </a:r>
                <a:endParaRPr lang="en-GB" sz="360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83288-C3C1-2CF0-98FA-F7A11D3B6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680700" cy="4608512"/>
              </a:xfrm>
              <a:blipFill>
                <a:blip r:embed="rId2"/>
                <a:stretch>
                  <a:fillRect l="-2138" t="-3022" r="-238" b="-494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88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B63A-0727-D4F4-0C17-97CE1069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>
                <a:solidFill>
                  <a:srgbClr val="C00000"/>
                </a:solidFill>
              </a:rPr>
              <a:t>Exemple</a:t>
            </a:r>
            <a:r>
              <a:rPr lang="en-GB" sz="4000" dirty="0">
                <a:solidFill>
                  <a:srgbClr val="C00000"/>
                </a:solidFill>
              </a:rPr>
              <a:t> de </a:t>
            </a:r>
            <a:r>
              <a:rPr lang="en-GB" sz="4000" dirty="0" err="1">
                <a:solidFill>
                  <a:srgbClr val="C00000"/>
                </a:solidFill>
              </a:rPr>
              <a:t>calcul</a:t>
            </a:r>
            <a:endParaRPr lang="en-GB" sz="4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83288-C3C1-2CF0-98FA-F7A11D3B6D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3205" y="1690688"/>
                <a:ext cx="5232394" cy="4608512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Char char="-"/>
                </a:pPr>
                <a:r>
                  <a:rPr lang="en-GB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rPr>
                  <a:t>KV = 1000 RPM/V</a:t>
                </a:r>
              </a:p>
              <a:p>
                <a:pPr>
                  <a:buFontTx/>
                  <a:buChar char="-"/>
                </a:pPr>
                <a:endParaRPr lang="en-GB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buFontTx/>
                  <a:buChar char="-"/>
                </a:pPr>
                <a:r>
                  <a:rPr lang="en-GB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rPr>
                  <a:t>Voltage = 11.1 V (3S LiPo)</a:t>
                </a:r>
              </a:p>
              <a:p>
                <a:pPr>
                  <a:buFontTx/>
                  <a:buChar char="-"/>
                </a:pPr>
                <a:endParaRPr lang="en-GB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buFontTx/>
                  <a:buChar char="-"/>
                </a:pPr>
                <a:r>
                  <a:rPr lang="en-GB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rPr>
                  <a:t>Diameter (D) = 10 inches (0.254 m)</a:t>
                </a:r>
              </a:p>
              <a:p>
                <a:pPr>
                  <a:buFontTx/>
                  <a:buChar char="-"/>
                </a:pPr>
                <a:endParaRPr lang="en-GB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buFontTx/>
                  <a:buChar char="-"/>
                </a:pPr>
                <a:r>
                  <a:rPr lang="en-GB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rPr>
                  <a:t>Pitch (P) = 4.5 inches (0.1143 m)</a:t>
                </a:r>
              </a:p>
              <a:p>
                <a:pPr>
                  <a:buFontTx/>
                  <a:buChar char="-"/>
                </a:pPr>
                <a:endParaRPr lang="en-GB" sz="24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l-GR" sz="24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sz="24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rPr>
                  <a:t> = 1,225 kg/m³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83288-C3C1-2CF0-98FA-F7A11D3B6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5" y="1690688"/>
                <a:ext cx="5232394" cy="4608512"/>
              </a:xfrm>
              <a:blipFill>
                <a:blip r:embed="rId2"/>
                <a:stretch>
                  <a:fillRect l="-966" t="-137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4E16014-0F78-9BAA-465B-7B769EFA96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89600" y="1003300"/>
                <a:ext cx="6121400" cy="52959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4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RPM= 1000rmp/v * 11.1V = 11100 RPM</a:t>
                </a:r>
              </a:p>
              <a:p>
                <a:pPr>
                  <a:buFontTx/>
                  <a:buChar char="-"/>
                </a:pPr>
                <a:endParaRPr lang="en-GB" sz="240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400" i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Convertir</a:t>
                </a:r>
                <a:r>
                  <a:rPr lang="en-GB" sz="24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RPM </a:t>
                </a:r>
                <a:r>
                  <a:rPr lang="en-GB" sz="2400" i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en</a:t>
                </a:r>
                <a:r>
                  <a:rPr lang="en-GB" sz="24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n (tours par </a:t>
                </a:r>
                <a:r>
                  <a:rPr lang="en-GB" sz="2400" i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seconde</a:t>
                </a:r>
                <a:r>
                  <a:rPr lang="en-GB" sz="24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):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="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111000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=185 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𝑟𝑝𝑠</m:t>
                    </m:r>
                  </m:oMath>
                </a14:m>
                <a:endParaRPr lang="en-GB" sz="240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40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400" i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Supposons</a:t>
                </a:r>
                <a:r>
                  <a:rPr lang="en-GB" sz="24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un 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≈</m:t>
                    </m:r>
                  </m:oMath>
                </a14:m>
                <a:r>
                  <a:rPr lang="en-GB" sz="24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0.1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40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400" i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Calculer</a:t>
                </a:r>
                <a:r>
                  <a:rPr lang="en-GB" sz="24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la </a:t>
                </a:r>
                <a:r>
                  <a:rPr lang="en-GB" sz="2400" i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poussée</a:t>
                </a:r>
                <a:r>
                  <a:rPr lang="en-GB" sz="24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(Thrust):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l-GR" sz="24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sz="240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4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=0.1∗1,22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5∗</m:t>
                    </m:r>
                  </m:oMath>
                </a14:m>
                <a:r>
                  <a:rPr lang="el-GR" sz="24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185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0.254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b="0" dirty="0">
                    <a:solidFill>
                      <a:schemeClr val="accent1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4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1,7N</a:t>
                </a:r>
              </a:p>
              <a:p>
                <a:pPr marL="0" indent="0">
                  <a:buNone/>
                </a:pPr>
                <a:r>
                  <a:rPr lang="en-GB" sz="24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</a:t>
                </a:r>
                <a:r>
                  <a:rPr lang="en-GB" sz="2400" i="1" dirty="0">
                    <a:solidFill>
                      <a:schemeClr val="bg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kgf = 9.80665 m/</a:t>
                </a: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i="1" dirty="0">
                    <a:solidFill>
                      <a:schemeClr val="bg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* N</a:t>
                </a:r>
              </a:p>
              <a:p>
                <a:pPr marL="0" indent="0">
                  <a:buNone/>
                </a:pPr>
                <a:r>
                  <a:rPr lang="en-GB" sz="24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1,7N ⇒ </a:t>
                </a:r>
                <a:r>
                  <a:rPr lang="en-GB" sz="2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0,173</a:t>
                </a:r>
                <a:r>
                  <a:rPr lang="en-GB" sz="24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400" i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kgf</a:t>
                </a:r>
                <a:r>
                  <a:rPr lang="en-GB" sz="24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4E16014-0F78-9BAA-465B-7B769EFA9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1003300"/>
                <a:ext cx="6121400" cy="5295900"/>
              </a:xfrm>
              <a:prstGeom prst="rect">
                <a:avLst/>
              </a:prstGeom>
              <a:blipFill>
                <a:blip r:embed="rId3"/>
                <a:stretch>
                  <a:fillRect l="-1446" t="-215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BE45B-9853-7610-6DD6-80941DF2F6FB}"/>
              </a:ext>
            </a:extLst>
          </p:cNvPr>
          <p:cNvCxnSpPr>
            <a:cxnSpLocks/>
          </p:cNvCxnSpPr>
          <p:nvPr/>
        </p:nvCxnSpPr>
        <p:spPr>
          <a:xfrm>
            <a:off x="5435600" y="1003300"/>
            <a:ext cx="0" cy="54737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172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B63A-0727-D4F4-0C17-97CE1069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rgbClr val="C00000"/>
                </a:solidFill>
              </a:rPr>
              <a:t>Méthode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simplifiée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83288-C3C1-2CF0-98FA-F7A11D3B6D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2100"/>
                <a:ext cx="10515600" cy="47371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GB" dirty="0">
                    <a:sym typeface="Wingdings" pitchFamily="2" charset="2"/>
                  </a:rPr>
                  <a:t>RPM </a:t>
                </a:r>
                <a:r>
                  <a:rPr lang="en-GB" dirty="0" err="1">
                    <a:sym typeface="Wingdings" pitchFamily="2" charset="2"/>
                  </a:rPr>
                  <a:t>recommandé</a:t>
                </a:r>
                <a:r>
                  <a:rPr lang="en-GB" dirty="0">
                    <a:sym typeface="Wingdings" pitchFamily="2" charset="2"/>
                  </a:rPr>
                  <a:t>: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𝑅𝑃𝑀</m:t>
                    </m:r>
                    <m:r>
                      <a:rPr lang="en-US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0.4896∗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𝑊𝑆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−162,66∗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𝑊𝑆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+20786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i="1" dirty="0"/>
                  <a:t>                   		</a:t>
                </a:r>
                <a:r>
                  <a:rPr lang="en-GB" sz="2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WS: wingspan (inches)</a:t>
                </a:r>
              </a:p>
              <a:p>
                <a:pPr marL="0" indent="0">
                  <a:buNone/>
                </a:pPr>
                <a:endParaRPr lang="en-GB" sz="1800" dirty="0"/>
              </a:p>
              <a:p>
                <a:pPr marL="0" indent="0">
                  <a:buNone/>
                </a:pPr>
                <a:r>
                  <a:rPr lang="en-GB" dirty="0"/>
                  <a:t>KV: 			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KV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35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5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𝑃𝑀</m:t>
                        </m:r>
                      </m:num>
                      <m:den>
                        <m:r>
                          <a:rPr lang="en-US" sz="35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𝑇𝑒𝑛𝑠𝑖𝑜𝑛</m:t>
                        </m:r>
                        <m:r>
                          <a:rPr lang="en-US" sz="35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35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𝑁𝑜𝑚𝑖</m:t>
                        </m:r>
                        <m:r>
                          <a:rPr lang="en-US" sz="35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𝑛𝑎𝑙𝑒</m:t>
                        </m:r>
                      </m:den>
                    </m:f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err="1"/>
                  <a:t>Sélection</a:t>
                </a:r>
                <a:r>
                  <a:rPr lang="en-GB" dirty="0"/>
                  <a:t> </a:t>
                </a:r>
                <a:r>
                  <a:rPr lang="en-GB" dirty="0" err="1"/>
                  <a:t>d'hélice</a:t>
                </a:r>
                <a:r>
                  <a:rPr lang="en-GB" dirty="0"/>
                  <a:t>: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𝑃𝑟𝑜𝑝𝐷𝑖𝑎𝑚</m:t>
                    </m:r>
                    <m:r>
                      <a:rPr lang="en-US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−0,002∗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𝑅𝑃𝑀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+35,607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sz="2400" i="1" dirty="0"/>
                  <a:t>			</a:t>
                </a:r>
                <a:r>
                  <a:rPr lang="en-GB" sz="2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GB" sz="2400" i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Arrondir</a:t>
                </a:r>
                <a:r>
                  <a:rPr lang="en-GB" sz="2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GB" sz="2400" i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vers</a:t>
                </a:r>
                <a:r>
                  <a:rPr lang="en-GB" sz="2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le bas</a:t>
                </a:r>
              </a:p>
              <a:p>
                <a:pPr marL="0" indent="0">
                  <a:buNone/>
                </a:pPr>
                <a:r>
                  <a:rPr lang="en-GB" dirty="0"/>
                  <a:t>Prop Pitch:</a:t>
                </a:r>
              </a:p>
              <a:p>
                <a:pPr marL="0" indent="0" algn="ctr">
                  <a:buNone/>
                </a:pPr>
                <a:r>
                  <a:rPr lang="en-US" i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PropPitch</a:t>
                </a:r>
                <a:r>
                  <a:rPr lang="en-US" sz="3200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𝑃𝑟𝑜𝑝𝐷𝑖𝑎𝑚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1,57</m:t>
                        </m:r>
                      </m:den>
                    </m:f>
                  </m:oMath>
                </a14:m>
                <a:endParaRPr lang="en-GB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83288-C3C1-2CF0-98FA-F7A11D3B6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2100"/>
                <a:ext cx="10515600" cy="4737100"/>
              </a:xfrm>
              <a:blipFill>
                <a:blip r:embed="rId3"/>
                <a:stretch>
                  <a:fillRect l="-1086" t="-240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EE8F173-20BB-B72F-F318-7F73FE9FC8D6}"/>
              </a:ext>
            </a:extLst>
          </p:cNvPr>
          <p:cNvSpPr txBox="1"/>
          <p:nvPr/>
        </p:nvSpPr>
        <p:spPr>
          <a:xfrm>
            <a:off x="9326543" y="291496"/>
            <a:ext cx="268291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GUIDE PRATIQUE</a:t>
            </a:r>
            <a:endParaRPr lang="en-BE" sz="28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B6411-0137-4D44-3160-54FDC5D0F37D}"/>
              </a:ext>
            </a:extLst>
          </p:cNvPr>
          <p:cNvSpPr txBox="1"/>
          <p:nvPr/>
        </p:nvSpPr>
        <p:spPr>
          <a:xfrm>
            <a:off x="838200" y="6006812"/>
            <a:ext cx="7486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/>
              <a:t>Ensuite, </a:t>
            </a:r>
            <a:r>
              <a:rPr lang="en-GB" sz="3200" i="1" dirty="0" err="1"/>
              <a:t>testez</a:t>
            </a:r>
            <a:r>
              <a:rPr lang="en-GB" sz="3200" i="1" dirty="0"/>
              <a:t> et </a:t>
            </a:r>
            <a:r>
              <a:rPr lang="en-GB" sz="3200" i="1" dirty="0" err="1"/>
              <a:t>mesurez</a:t>
            </a:r>
            <a:r>
              <a:rPr lang="en-GB" sz="3200" i="1" dirty="0"/>
              <a:t>!   (U, I, P, T, Temp)</a:t>
            </a:r>
            <a:endParaRPr lang="en-BE" sz="3200" i="1" dirty="0"/>
          </a:p>
        </p:txBody>
      </p:sp>
    </p:spTree>
    <p:extLst>
      <p:ext uri="{BB962C8B-B14F-4D97-AF65-F5344CB8AC3E}">
        <p14:creationId xmlns:p14="http://schemas.microsoft.com/office/powerpoint/2010/main" val="3710148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B63A-0727-D4F4-0C17-97CE1069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rgbClr val="C00000"/>
                </a:solidFill>
              </a:rPr>
              <a:t>Considérations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83288-C3C1-2CF0-98FA-F7A11D3B6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6900"/>
            <a:ext cx="10515600" cy="4432300"/>
          </a:xfrm>
        </p:spPr>
        <p:txBody>
          <a:bodyPr>
            <a:normAutofit/>
          </a:bodyPr>
          <a:lstStyle/>
          <a:p>
            <a:r>
              <a:rPr lang="en-GB" dirty="0">
                <a:sym typeface="Wingdings" pitchFamily="2" charset="2"/>
              </a:rPr>
              <a:t>KV = RPM / </a:t>
            </a:r>
            <a:r>
              <a:rPr lang="en-GB" dirty="0" err="1">
                <a:sym typeface="Wingdings" pitchFamily="2" charset="2"/>
              </a:rPr>
              <a:t>Nom.V</a:t>
            </a:r>
            <a:r>
              <a:rPr lang="en-GB" dirty="0">
                <a:sym typeface="Wingdings" pitchFamily="2" charset="2"/>
              </a:rPr>
              <a:t> ⇒ RPM / (3,3V…3,7V)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Ne </a:t>
            </a:r>
            <a:r>
              <a:rPr lang="en-GB" dirty="0" err="1">
                <a:sym typeface="Wingdings" pitchFamily="2" charset="2"/>
              </a:rPr>
              <a:t>dépassez</a:t>
            </a:r>
            <a:r>
              <a:rPr lang="en-GB" dirty="0">
                <a:sym typeface="Wingdings" pitchFamily="2" charset="2"/>
              </a:rPr>
              <a:t> pas le RPM maximal </a:t>
            </a:r>
            <a:r>
              <a:rPr lang="en-GB" dirty="0" err="1">
                <a:sym typeface="Wingdings" pitchFamily="2" charset="2"/>
              </a:rPr>
              <a:t>indiqué</a:t>
            </a:r>
            <a:r>
              <a:rPr lang="en-GB" dirty="0">
                <a:sym typeface="Wingdings" pitchFamily="2" charset="2"/>
              </a:rPr>
              <a:t> dans les </a:t>
            </a:r>
            <a:r>
              <a:rPr lang="en-GB" dirty="0" err="1">
                <a:sym typeface="Wingdings" pitchFamily="2" charset="2"/>
              </a:rPr>
              <a:t>spécifications</a:t>
            </a:r>
            <a:r>
              <a:rPr lang="en-GB" dirty="0">
                <a:sym typeface="Wingdings" pitchFamily="2" charset="2"/>
              </a:rPr>
              <a:t>.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3D performances ⇒ ⇩ KV/RPM ⇩ ⬇︎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Vol </a:t>
            </a:r>
            <a:r>
              <a:rPr lang="en-GB" dirty="0" err="1">
                <a:sym typeface="Wingdings" pitchFamily="2" charset="2"/>
              </a:rPr>
              <a:t>rapide</a:t>
            </a:r>
            <a:r>
              <a:rPr lang="en-GB" dirty="0">
                <a:sym typeface="Wingdings" pitchFamily="2" charset="2"/>
              </a:rPr>
              <a:t> ⇒  ⇧ KV/RPM ⇧</a:t>
            </a:r>
          </a:p>
          <a:p>
            <a:endParaRPr lang="en-GB" dirty="0">
              <a:sym typeface="Wingdings" pitchFamily="2" charset="2"/>
            </a:endParaRPr>
          </a:p>
          <a:p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</a:endParaRP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51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B63A-0727-D4F4-0C17-97CE10699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7216" cy="1325563"/>
          </a:xfrm>
        </p:spPr>
        <p:txBody>
          <a:bodyPr/>
          <a:lstStyle/>
          <a:p>
            <a:r>
              <a:rPr lang="en-GB" b="1" dirty="0" err="1">
                <a:solidFill>
                  <a:srgbClr val="C00000"/>
                </a:solidFill>
              </a:rPr>
              <a:t>L'agenda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83288-C3C1-2CF0-98FA-F7A11D3B6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699"/>
            <a:ext cx="10515600" cy="4351338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dirty="0" err="1"/>
              <a:t>Énergie</a:t>
            </a:r>
            <a:r>
              <a:rPr lang="en-GB" dirty="0"/>
              <a:t> </a:t>
            </a:r>
            <a:r>
              <a:rPr lang="en-GB" dirty="0" err="1"/>
              <a:t>électrique</a:t>
            </a:r>
            <a:r>
              <a:rPr lang="en-GB" dirty="0"/>
              <a:t> (Watts)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dirty="0"/>
              <a:t>Courant necessaire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dirty="0" err="1"/>
              <a:t>Capacité</a:t>
            </a:r>
            <a:r>
              <a:rPr lang="en-GB" dirty="0"/>
              <a:t> de la batterie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dirty="0"/>
              <a:t>RPM / Motor KV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dirty="0" err="1"/>
              <a:t>Trouver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hélice</a:t>
            </a:r>
            <a:endParaRPr lang="en-GB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42C8C8-C0C2-2B30-3484-2DE37CC52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584" y="490500"/>
            <a:ext cx="4238024" cy="24003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 descr="Drone Propeller Efficiency Test Stand - WINGFLYING">
            <a:extLst>
              <a:ext uri="{FF2B5EF4-FFF2-40B4-BE49-F238E27FC236}">
                <a16:creationId xmlns:a16="http://schemas.microsoft.com/office/drawing/2014/main" id="{18055E44-B906-4185-342B-EF5313C4A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510" y="3282948"/>
            <a:ext cx="3687039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04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B63A-0727-D4F4-0C17-97CE1069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83288-C3C1-2CF0-98FA-F7A11D3B6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737100"/>
          </a:xfrm>
        </p:spPr>
        <p:txBody>
          <a:bodyPr>
            <a:normAutofit fontScale="92500"/>
          </a:bodyPr>
          <a:lstStyle/>
          <a:p>
            <a:r>
              <a:rPr lang="en-GB" dirty="0">
                <a:sym typeface="Wingdings" pitchFamily="2" charset="2"/>
                <a:hlinkClick r:id="rId3"/>
              </a:rPr>
              <a:t>https://ecalc.ch</a:t>
            </a:r>
            <a:r>
              <a:rPr lang="en-GB">
                <a:sym typeface="Wingdings" pitchFamily="2" charset="2"/>
              </a:rPr>
              <a:t> -- 6</a:t>
            </a:r>
            <a:r>
              <a:rPr lang="en-GB" dirty="0">
                <a:sym typeface="Wingdings" pitchFamily="2" charset="2"/>
              </a:rPr>
              <a:t>€…20€</a:t>
            </a:r>
          </a:p>
          <a:p>
            <a:r>
              <a:rPr lang="en-GB" dirty="0">
                <a:sym typeface="Wingdings" pitchFamily="2" charset="2"/>
              </a:rPr>
              <a:t>Estimate Propeller's Static Thrust: </a:t>
            </a:r>
            <a:r>
              <a:rPr lang="en-GB" dirty="0">
                <a:sym typeface="Wingdings" pitchFamily="2" charset="2"/>
                <a:hlinkClick r:id="rId4"/>
              </a:rPr>
              <a:t>https://rcplanes.online/calc_thrust.htm</a:t>
            </a:r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Estimate DC Motor &amp; Prop Combo: </a:t>
            </a:r>
            <a:r>
              <a:rPr lang="en-GB" dirty="0">
                <a:sym typeface="Wingdings" pitchFamily="2" charset="2"/>
                <a:hlinkClick r:id="rId5"/>
              </a:rPr>
              <a:t>https://rcplanes.online/calc_motor.htm</a:t>
            </a:r>
            <a:r>
              <a:rPr lang="en-GB" dirty="0">
                <a:sym typeface="Wingdings" pitchFamily="2" charset="2"/>
              </a:rPr>
              <a:t> </a:t>
            </a:r>
          </a:p>
          <a:p>
            <a:endParaRPr lang="en-GB" dirty="0">
              <a:sym typeface="Wingdings" pitchFamily="2" charset="2"/>
              <a:hlinkClick r:id="rId6"/>
            </a:endParaRPr>
          </a:p>
          <a:p>
            <a:r>
              <a:rPr lang="en-GB" dirty="0">
                <a:sym typeface="Wingdings" pitchFamily="2" charset="2"/>
                <a:hlinkClick r:id="rId6"/>
              </a:rPr>
              <a:t>https://www.tytorobotics.com/blogs/articles/how-to-calculate-propeller-thrust</a:t>
            </a:r>
          </a:p>
          <a:p>
            <a:r>
              <a:rPr lang="en-GB" dirty="0">
                <a:sym typeface="Wingdings" pitchFamily="2" charset="2"/>
                <a:hlinkClick r:id="rId6"/>
              </a:rPr>
              <a:t>https://www.radiocontrolinfo.com/information/rc-calculators/rc-airplane-calculator/</a:t>
            </a:r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  <a:hlinkClick r:id="rId7"/>
              </a:rPr>
              <a:t>https://www.radiocontrolinfo.com/information/rc-calculators/rc-general-calculator/</a:t>
            </a:r>
            <a:endParaRPr lang="en-GB" dirty="0">
              <a:sym typeface="Wingdings" pitchFamily="2" charset="2"/>
            </a:endParaRPr>
          </a:p>
          <a:p>
            <a:endParaRPr lang="en-GB" dirty="0">
              <a:sym typeface="Wingdings" pitchFamily="2" charset="2"/>
            </a:endParaRPr>
          </a:p>
          <a:p>
            <a:endParaRPr lang="en-GB" dirty="0">
              <a:sym typeface="Wingdings" pitchFamily="2" charset="2"/>
            </a:endParaRPr>
          </a:p>
          <a:p>
            <a:endParaRPr lang="en-GB" dirty="0">
              <a:sym typeface="Wingdings" pitchFamily="2" charset="2"/>
            </a:endParaRPr>
          </a:p>
          <a:p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</a:endParaRP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814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3B6076-85C7-0AF8-E499-05E2AAF5B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50" y="387350"/>
            <a:ext cx="80899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164D-A5BB-13D1-1743-BBF61D45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Étape 1 </a:t>
            </a:r>
            <a:r>
              <a:rPr lang="en-GB" dirty="0">
                <a:solidFill>
                  <a:srgbClr val="C00000"/>
                </a:solidFill>
              </a:rPr>
              <a:t>: Relation puissance vs. type </a:t>
            </a:r>
            <a:r>
              <a:rPr lang="en-GB" dirty="0" err="1">
                <a:solidFill>
                  <a:srgbClr val="C00000"/>
                </a:solidFill>
              </a:rPr>
              <a:t>d'avion</a:t>
            </a:r>
            <a:endParaRPr lang="en-BE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10E1A7E-113B-336F-BC55-B617F6E6E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306903"/>
              </p:ext>
            </p:extLst>
          </p:nvPr>
        </p:nvGraphicFramePr>
        <p:xfrm>
          <a:off x="838199" y="1690687"/>
          <a:ext cx="10515600" cy="400577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88060">
                  <a:extLst>
                    <a:ext uri="{9D8B030D-6E8A-4147-A177-3AD203B41FA5}">
                      <a16:colId xmlns:a16="http://schemas.microsoft.com/office/drawing/2014/main" val="636088272"/>
                    </a:ext>
                  </a:extLst>
                </a:gridCol>
                <a:gridCol w="8227540">
                  <a:extLst>
                    <a:ext uri="{9D8B030D-6E8A-4147-A177-3AD203B41FA5}">
                      <a16:colId xmlns:a16="http://schemas.microsoft.com/office/drawing/2014/main" val="1862329862"/>
                    </a:ext>
                  </a:extLst>
                </a:gridCol>
              </a:tblGrid>
              <a:tr h="54434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Watts/100gr</a:t>
                      </a:r>
                      <a:endParaRPr lang="en-BE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 type de </a:t>
                      </a:r>
                      <a:r>
                        <a:rPr lang="en-GB" dirty="0" err="1"/>
                        <a:t>modèles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réduits</a:t>
                      </a:r>
                      <a:r>
                        <a:rPr lang="en-GB" dirty="0"/>
                        <a:t> </a:t>
                      </a:r>
                      <a:endParaRPr lang="en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951598"/>
                  </a:ext>
                </a:extLst>
              </a:tr>
              <a:tr h="739697">
                <a:tc>
                  <a:txBody>
                    <a:bodyPr/>
                    <a:lstStyle/>
                    <a:p>
                      <a:pPr algn="ctr"/>
                      <a:r>
                        <a:rPr lang="en-BE" dirty="0"/>
                        <a:t>11-15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Niveau</a:t>
                      </a:r>
                      <a:r>
                        <a:rPr lang="en-GB" dirty="0"/>
                        <a:t> de </a:t>
                      </a:r>
                      <a:r>
                        <a:rPr lang="en-GB" b="1" dirty="0"/>
                        <a:t>puissance minimum </a:t>
                      </a:r>
                      <a:r>
                        <a:rPr lang="en-GB" dirty="0"/>
                        <a:t>pour des performances </a:t>
                      </a:r>
                      <a:r>
                        <a:rPr lang="en-GB" dirty="0" err="1"/>
                        <a:t>décentes</a:t>
                      </a:r>
                      <a:r>
                        <a:rPr lang="en-GB" dirty="0"/>
                        <a:t>, </a:t>
                      </a:r>
                      <a:r>
                        <a:rPr lang="en-GB" dirty="0" err="1"/>
                        <a:t>idéal</a:t>
                      </a:r>
                      <a:r>
                        <a:rPr lang="en-GB" dirty="0"/>
                        <a:t> pour les </a:t>
                      </a:r>
                      <a:r>
                        <a:rPr lang="en-GB" dirty="0" err="1"/>
                        <a:t>modèles</a:t>
                      </a:r>
                      <a:r>
                        <a:rPr lang="en-GB" dirty="0"/>
                        <a:t> </a:t>
                      </a:r>
                      <a:r>
                        <a:rPr lang="en-GB" b="1" dirty="0"/>
                        <a:t>slow flyer </a:t>
                      </a:r>
                      <a:r>
                        <a:rPr lang="en-GB" dirty="0"/>
                        <a:t>et park flyer </a:t>
                      </a:r>
                      <a:r>
                        <a:rPr lang="en-GB" dirty="0" err="1"/>
                        <a:t>légèrement</a:t>
                      </a:r>
                      <a:r>
                        <a:rPr lang="en-GB" dirty="0"/>
                        <a:t> chargés.</a:t>
                      </a:r>
                      <a:endParaRPr lang="en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32546399"/>
                  </a:ext>
                </a:extLst>
              </a:tr>
              <a:tr h="544347">
                <a:tc>
                  <a:txBody>
                    <a:bodyPr/>
                    <a:lstStyle/>
                    <a:p>
                      <a:pPr algn="ctr"/>
                      <a:r>
                        <a:rPr lang="en-BE" dirty="0"/>
                        <a:t>15-20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Modèles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réduits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à</a:t>
                      </a:r>
                      <a:r>
                        <a:rPr lang="en-GB" dirty="0"/>
                        <a:t> vol lent. Pour les </a:t>
                      </a:r>
                      <a:r>
                        <a:rPr lang="en-GB" dirty="0" err="1"/>
                        <a:t>débutants</a:t>
                      </a:r>
                      <a:r>
                        <a:rPr lang="en-GB" dirty="0"/>
                        <a:t>.</a:t>
                      </a:r>
                      <a:endParaRPr lang="en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54771543"/>
                  </a:ext>
                </a:extLst>
              </a:tr>
              <a:tr h="544347">
                <a:tc>
                  <a:txBody>
                    <a:bodyPr/>
                    <a:lstStyle/>
                    <a:p>
                      <a:pPr algn="ctr"/>
                      <a:r>
                        <a:rPr lang="en-BE" dirty="0"/>
                        <a:t>20-24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Modèles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réduits</a:t>
                      </a:r>
                      <a:r>
                        <a:rPr lang="en-GB" dirty="0"/>
                        <a:t> de </a:t>
                      </a:r>
                      <a:r>
                        <a:rPr lang="en-GB" dirty="0" err="1"/>
                        <a:t>voltige</a:t>
                      </a:r>
                      <a:r>
                        <a:rPr lang="en-GB" dirty="0"/>
                        <a:t> et de vol </a:t>
                      </a:r>
                      <a:r>
                        <a:rPr lang="en-GB" dirty="0" err="1"/>
                        <a:t>rapide</a:t>
                      </a:r>
                      <a:r>
                        <a:rPr lang="en-GB" dirty="0"/>
                        <a:t>.</a:t>
                      </a:r>
                      <a:endParaRPr lang="en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0361027"/>
                  </a:ext>
                </a:extLst>
              </a:tr>
              <a:tr h="544347">
                <a:tc>
                  <a:txBody>
                    <a:bodyPr/>
                    <a:lstStyle/>
                    <a:p>
                      <a:pPr algn="ctr"/>
                      <a:r>
                        <a:rPr lang="en-BE" dirty="0"/>
                        <a:t>24-29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Modèles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acrobatiques</a:t>
                      </a:r>
                      <a:r>
                        <a:rPr lang="en-GB" dirty="0"/>
                        <a:t> et </a:t>
                      </a:r>
                      <a:r>
                        <a:rPr lang="en-GB" dirty="0" err="1"/>
                        <a:t>à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grande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vitesse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avancés</a:t>
                      </a:r>
                      <a:r>
                        <a:rPr lang="en-GB" dirty="0"/>
                        <a:t>.</a:t>
                      </a:r>
                      <a:endParaRPr lang="en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98378380"/>
                  </a:ext>
                </a:extLst>
              </a:tr>
              <a:tr h="544347">
                <a:tc>
                  <a:txBody>
                    <a:bodyPr/>
                    <a:lstStyle/>
                    <a:p>
                      <a:pPr algn="ctr"/>
                      <a:r>
                        <a:rPr lang="en-BE" dirty="0"/>
                        <a:t>29-33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Modèles</a:t>
                      </a:r>
                      <a:r>
                        <a:rPr lang="en-GB" dirty="0"/>
                        <a:t> 3D et EDF </a:t>
                      </a:r>
                      <a:r>
                        <a:rPr lang="en-GB" dirty="0" err="1"/>
                        <a:t>légèrement</a:t>
                      </a:r>
                      <a:r>
                        <a:rPr lang="en-GB" dirty="0"/>
                        <a:t> chargés.</a:t>
                      </a:r>
                      <a:endParaRPr lang="en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35486599"/>
                  </a:ext>
                </a:extLst>
              </a:tr>
              <a:tr h="544347">
                <a:tc>
                  <a:txBody>
                    <a:bodyPr/>
                    <a:lstStyle/>
                    <a:p>
                      <a:pPr algn="ctr"/>
                      <a:r>
                        <a:rPr lang="en-BE" dirty="0"/>
                        <a:t>33-44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Modèles</a:t>
                      </a:r>
                      <a:r>
                        <a:rPr lang="en-GB" dirty="0"/>
                        <a:t> 3D aux performances </a:t>
                      </a:r>
                      <a:r>
                        <a:rPr lang="en-GB" dirty="0" err="1"/>
                        <a:t>illimitées</a:t>
                      </a:r>
                      <a:r>
                        <a:rPr lang="en-GB" dirty="0"/>
                        <a:t>.</a:t>
                      </a:r>
                      <a:endParaRPr lang="en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67398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61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164D-A5BB-13D1-1743-BBF61D45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Étape 1 </a:t>
            </a:r>
            <a:r>
              <a:rPr lang="en-GB" dirty="0">
                <a:solidFill>
                  <a:srgbClr val="C00000"/>
                </a:solidFill>
              </a:rPr>
              <a:t>: Vue alternative</a:t>
            </a:r>
            <a:endParaRPr lang="en-BE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10E1A7E-113B-336F-BC55-B617F6E6E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374601"/>
              </p:ext>
            </p:extLst>
          </p:nvPr>
        </p:nvGraphicFramePr>
        <p:xfrm>
          <a:off x="838199" y="1690688"/>
          <a:ext cx="10515601" cy="299527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628289">
                  <a:extLst>
                    <a:ext uri="{9D8B030D-6E8A-4147-A177-3AD203B41FA5}">
                      <a16:colId xmlns:a16="http://schemas.microsoft.com/office/drawing/2014/main" val="636088272"/>
                    </a:ext>
                  </a:extLst>
                </a:gridCol>
                <a:gridCol w="2943656">
                  <a:extLst>
                    <a:ext uri="{9D8B030D-6E8A-4147-A177-3AD203B41FA5}">
                      <a16:colId xmlns:a16="http://schemas.microsoft.com/office/drawing/2014/main" val="1862329862"/>
                    </a:ext>
                  </a:extLst>
                </a:gridCol>
                <a:gridCol w="2943656">
                  <a:extLst>
                    <a:ext uri="{9D8B030D-6E8A-4147-A177-3AD203B41FA5}">
                      <a16:colId xmlns:a16="http://schemas.microsoft.com/office/drawing/2014/main" val="244863998"/>
                    </a:ext>
                  </a:extLst>
                </a:gridCol>
              </a:tblGrid>
              <a:tr h="471038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Modèles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réduits</a:t>
                      </a:r>
                      <a:r>
                        <a:rPr lang="en-GB" dirty="0"/>
                        <a:t> </a:t>
                      </a:r>
                      <a:endParaRPr lang="en-BE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Watts par kilogramme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Rapport de ‘</a:t>
                      </a:r>
                      <a:r>
                        <a:rPr lang="fr-FR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coup</a:t>
                      </a:r>
                      <a:r>
                        <a:rPr lang="en-GB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endParaRPr lang="fr-FR" sz="180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951598"/>
                  </a:ext>
                </a:extLst>
              </a:tr>
              <a:tr h="47103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Avion </a:t>
                      </a:r>
                      <a:r>
                        <a:rPr lang="en-GB" dirty="0" err="1"/>
                        <a:t>en</a:t>
                      </a:r>
                      <a:r>
                        <a:rPr lang="en-GB" dirty="0"/>
                        <a:t> mousse, </a:t>
                      </a:r>
                      <a:r>
                        <a:rPr lang="en-GB" dirty="0" err="1"/>
                        <a:t>motoplaneur</a:t>
                      </a:r>
                      <a:r>
                        <a:rPr lang="en-GB" dirty="0"/>
                        <a:t>,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Piper Cub</a:t>
                      </a:r>
                      <a:endParaRPr lang="en-BE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dirty="0"/>
                        <a:t>100 Watt/kg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dirty="0"/>
                        <a:t>0,3 : 1 – 0,4 :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32546399"/>
                  </a:ext>
                </a:extLst>
              </a:tr>
              <a:tr h="47103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Trainer pour les </a:t>
                      </a:r>
                      <a:r>
                        <a:rPr lang="en-GB" dirty="0" err="1"/>
                        <a:t>débutants</a:t>
                      </a:r>
                      <a:r>
                        <a:rPr lang="en-GB" dirty="0"/>
                        <a:t>, un </a:t>
                      </a:r>
                      <a:r>
                        <a:rPr lang="en-GB" dirty="0" err="1"/>
                        <a:t>planeur</a:t>
                      </a:r>
                      <a:r>
                        <a:rPr lang="en-GB" dirty="0"/>
                        <a:t> lent</a:t>
                      </a:r>
                      <a:endParaRPr lang="en-BE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dirty="0"/>
                        <a:t>150 Watt/kg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0,5 : 1 – 0,8 : 1</a:t>
                      </a:r>
                      <a:endParaRPr lang="en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54771543"/>
                  </a:ext>
                </a:extLst>
              </a:tr>
              <a:tr h="47103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Warbird, </a:t>
                      </a:r>
                      <a:r>
                        <a:rPr lang="en-GB" dirty="0" err="1"/>
                        <a:t>voltige</a:t>
                      </a:r>
                      <a:r>
                        <a:rPr lang="en-GB" dirty="0"/>
                        <a:t> “sportive” (</a:t>
                      </a:r>
                      <a:r>
                        <a:rPr lang="en-GB" dirty="0" err="1"/>
                        <a:t>acro</a:t>
                      </a:r>
                      <a:r>
                        <a:rPr lang="en-GB" dirty="0"/>
                        <a:t>)</a:t>
                      </a:r>
                      <a:endParaRPr lang="en-BE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dirty="0"/>
                        <a:t>200 Watt/kg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dirty="0"/>
                        <a:t>1 : 1 – 1,5 :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0361027"/>
                  </a:ext>
                </a:extLst>
              </a:tr>
              <a:tr h="47103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Avion de course, voltage 3D, </a:t>
                      </a:r>
                      <a:r>
                        <a:rPr lang="en-GB" dirty="0" err="1"/>
                        <a:t>planeurs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d'escalade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rapides</a:t>
                      </a:r>
                      <a:endParaRPr lang="en-BE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dirty="0"/>
                        <a:t>300 Watt/kg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dirty="0"/>
                        <a:t>2 :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98378380"/>
                  </a:ext>
                </a:extLst>
              </a:tr>
              <a:tr h="471038">
                <a:tc>
                  <a:txBody>
                    <a:bodyPr/>
                    <a:lstStyle/>
                    <a:p>
                      <a:pPr algn="ctr"/>
                      <a:r>
                        <a:rPr lang="en-BE" dirty="0"/>
                        <a:t>Jet en EDF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dirty="0"/>
                        <a:t>400 Watt/kg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354865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6ECE64-0A18-FAEB-399D-352D1527B678}"/>
              </a:ext>
            </a:extLst>
          </p:cNvPr>
          <p:cNvSpPr txBox="1"/>
          <p:nvPr/>
        </p:nvSpPr>
        <p:spPr>
          <a:xfrm>
            <a:off x="988541" y="5263979"/>
            <a:ext cx="6769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err="1"/>
              <a:t>Ces</a:t>
            </a:r>
            <a:r>
              <a:rPr lang="en-GB" i="1" dirty="0"/>
              <a:t> chiffres </a:t>
            </a:r>
            <a:r>
              <a:rPr lang="en-GB" i="1" dirty="0" err="1"/>
              <a:t>concernent</a:t>
            </a:r>
            <a:r>
              <a:rPr lang="en-GB" i="1" dirty="0"/>
              <a:t> les </a:t>
            </a:r>
            <a:r>
              <a:rPr lang="en-GB" i="1" dirty="0" err="1"/>
              <a:t>moteurs</a:t>
            </a:r>
            <a:r>
              <a:rPr lang="en-GB" i="1" dirty="0"/>
              <a:t> brushless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Pour un </a:t>
            </a:r>
            <a:r>
              <a:rPr lang="en-GB" i="1" dirty="0" err="1"/>
              <a:t>moteur</a:t>
            </a:r>
            <a:r>
              <a:rPr lang="en-GB" i="1" dirty="0"/>
              <a:t> </a:t>
            </a:r>
            <a:r>
              <a:rPr lang="en-GB" i="1" dirty="0" err="1"/>
              <a:t>thermique</a:t>
            </a:r>
            <a:r>
              <a:rPr lang="en-GB" i="1" dirty="0"/>
              <a:t>, </a:t>
            </a:r>
            <a:r>
              <a:rPr lang="en-GB" i="1" dirty="0" err="1"/>
              <a:t>prévoyez</a:t>
            </a:r>
            <a:r>
              <a:rPr lang="en-GB" i="1" dirty="0"/>
              <a:t> </a:t>
            </a:r>
            <a:r>
              <a:rPr lang="en-GB" b="1" i="1" dirty="0"/>
              <a:t>746 Watts par 1 CV </a:t>
            </a:r>
            <a:r>
              <a:rPr lang="en-GB" i="1" dirty="0"/>
              <a:t>(.40 glow)</a:t>
            </a:r>
            <a:endParaRPr lang="en-BE" i="1" dirty="0"/>
          </a:p>
        </p:txBody>
      </p:sp>
    </p:spTree>
    <p:extLst>
      <p:ext uri="{BB962C8B-B14F-4D97-AF65-F5344CB8AC3E}">
        <p14:creationId xmlns:p14="http://schemas.microsoft.com/office/powerpoint/2010/main" val="3794014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164D-A5BB-13D1-1743-BBF61D45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5498" cy="1325563"/>
          </a:xfrm>
        </p:spPr>
        <p:txBody>
          <a:bodyPr/>
          <a:lstStyle/>
          <a:p>
            <a:r>
              <a:rPr lang="en-GB" dirty="0" err="1">
                <a:solidFill>
                  <a:srgbClr val="C00000"/>
                </a:solidFill>
              </a:rPr>
              <a:t>Exemple</a:t>
            </a:r>
            <a:r>
              <a:rPr lang="en-GB" dirty="0">
                <a:solidFill>
                  <a:srgbClr val="C00000"/>
                </a:solidFill>
              </a:rPr>
              <a:t> de </a:t>
            </a:r>
            <a:r>
              <a:rPr lang="en-GB" dirty="0" err="1">
                <a:solidFill>
                  <a:srgbClr val="C00000"/>
                </a:solidFill>
              </a:rPr>
              <a:t>spécification</a:t>
            </a:r>
            <a:r>
              <a:rPr lang="en-GB" dirty="0">
                <a:solidFill>
                  <a:srgbClr val="C00000"/>
                </a:solidFill>
              </a:rPr>
              <a:t> du fabricant du </a:t>
            </a:r>
            <a:r>
              <a:rPr lang="en-GB" dirty="0" err="1">
                <a:solidFill>
                  <a:srgbClr val="C00000"/>
                </a:solidFill>
              </a:rPr>
              <a:t>moteur</a:t>
            </a:r>
            <a:endParaRPr lang="en-BE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CCAF43-FE4B-05DA-4C3F-6A68A3018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16" y="2502484"/>
            <a:ext cx="3493457" cy="2757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E1B007-2BC8-F7A5-1B0F-609DAB61A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837" y="1443510"/>
            <a:ext cx="8241271" cy="515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5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B63A-0727-D4F4-0C17-97CE1069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Étape 2 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 err="1">
                <a:solidFill>
                  <a:srgbClr val="C00000"/>
                </a:solidFill>
              </a:rPr>
              <a:t>Déterminer</a:t>
            </a:r>
            <a:r>
              <a:rPr lang="en-GB" dirty="0">
                <a:solidFill>
                  <a:srgbClr val="C00000"/>
                </a:solidFill>
              </a:rPr>
              <a:t> les </a:t>
            </a:r>
            <a:r>
              <a:rPr lang="en-GB" dirty="0" err="1">
                <a:solidFill>
                  <a:srgbClr val="C00000"/>
                </a:solidFill>
              </a:rPr>
              <a:t>ampères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nécessaires</a:t>
            </a:r>
            <a:endParaRPr lang="en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83288-C3C1-2CF0-98FA-F7A11D3B6D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06166"/>
                <a:ext cx="10515600" cy="26969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Divisez le total des watts </a:t>
                </a:r>
                <a:r>
                  <a:rPr lang="en-GB" dirty="0" err="1"/>
                  <a:t>souhaités</a:t>
                </a:r>
                <a:r>
                  <a:rPr lang="en-GB" dirty="0"/>
                  <a:t> par la tension de la batterie pour </a:t>
                </a:r>
                <a:r>
                  <a:rPr lang="en-GB" dirty="0" err="1"/>
                  <a:t>déterminer</a:t>
                </a:r>
                <a:r>
                  <a:rPr lang="en-GB" dirty="0"/>
                  <a:t> les </a:t>
                </a:r>
                <a:r>
                  <a:rPr lang="en-GB" dirty="0" err="1"/>
                  <a:t>ampères</a:t>
                </a:r>
                <a:r>
                  <a:rPr lang="en-GB" dirty="0"/>
                  <a:t> </a:t>
                </a:r>
                <a:r>
                  <a:rPr lang="en-GB" dirty="0" err="1"/>
                  <a:t>nécessaires</a:t>
                </a:r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𝑎𝑚𝑝𝑠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32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2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𝑤𝑎𝑡𝑡𝑠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32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𝑣𝑜𝑙𝑡𝑠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dirty="0"/>
              </a:p>
              <a:p>
                <a:endParaRPr lang="en-B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83288-C3C1-2CF0-98FA-F7A11D3B6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06166"/>
                <a:ext cx="10515600" cy="2696948"/>
              </a:xfrm>
              <a:blipFill>
                <a:blip r:embed="rId2"/>
                <a:stretch>
                  <a:fillRect l="-1206" t="-373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47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B63A-0727-D4F4-0C17-97CE10699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7216" cy="1325563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Étape 3 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 err="1">
                <a:solidFill>
                  <a:srgbClr val="C00000"/>
                </a:solidFill>
              </a:rPr>
              <a:t>Déterminer</a:t>
            </a:r>
            <a:r>
              <a:rPr lang="en-GB" dirty="0">
                <a:solidFill>
                  <a:srgbClr val="C00000"/>
                </a:solidFill>
              </a:rPr>
              <a:t> le rapport tension/courant</a:t>
            </a:r>
            <a:endParaRPr lang="en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83288-C3C1-2CF0-98FA-F7A11D3B6D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/>
                  <a:t>Déterminez le rapport tension/courant </a:t>
                </a:r>
                <a:r>
                  <a:rPr lang="en-GB" dirty="0" err="1"/>
                  <a:t>en</a:t>
                </a:r>
                <a:r>
                  <a:rPr lang="en-GB" dirty="0"/>
                  <a:t> </a:t>
                </a:r>
                <a:r>
                  <a:rPr lang="en-GB" dirty="0" err="1"/>
                  <a:t>divisant</a:t>
                </a:r>
                <a:r>
                  <a:rPr lang="en-GB" dirty="0"/>
                  <a:t> </a:t>
                </a:r>
                <a:r>
                  <a:rPr lang="en-GB" dirty="0" err="1"/>
                  <a:t>l'ampérage</a:t>
                </a:r>
                <a:r>
                  <a:rPr lang="en-GB" dirty="0"/>
                  <a:t> </a:t>
                </a:r>
                <a:r>
                  <a:rPr lang="en-GB" dirty="0" err="1"/>
                  <a:t>donné</a:t>
                </a:r>
                <a:r>
                  <a:rPr lang="en-GB" dirty="0"/>
                  <a:t> par la tension: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𝑉𝐶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𝑟𝑎𝑝𝑝𝑜𝑟𝑡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36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6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𝑎𝑚𝑝𝑠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36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𝑣𝑜𝑙𝑡𝑠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sz="1600" dirty="0"/>
              </a:p>
              <a:p>
                <a:pPr marL="0" indent="0">
                  <a:buNone/>
                </a:pPr>
                <a:r>
                  <a:rPr lang="en-GB" i="1" dirty="0"/>
                  <a:t>Le rapport I/U doit </a:t>
                </a:r>
                <a:r>
                  <a:rPr lang="en-GB" i="1" dirty="0" err="1"/>
                  <a:t>être</a:t>
                </a:r>
                <a:r>
                  <a:rPr lang="en-GB" i="1" dirty="0"/>
                  <a:t> </a:t>
                </a:r>
                <a:r>
                  <a:rPr lang="en-GB" i="1" dirty="0" err="1"/>
                  <a:t>relativement</a:t>
                </a:r>
                <a:r>
                  <a:rPr lang="en-GB" i="1" dirty="0"/>
                  <a:t> bas. </a:t>
                </a:r>
                <a:r>
                  <a:rPr lang="en-GB" i="1" dirty="0" err="1"/>
                  <a:t>Idéalement</a:t>
                </a:r>
                <a:r>
                  <a:rPr lang="en-GB" i="1" dirty="0"/>
                  <a:t> 2 </a:t>
                </a:r>
                <a:r>
                  <a:rPr lang="en-GB" i="1" dirty="0" err="1"/>
                  <a:t>ou</a:t>
                </a:r>
                <a:r>
                  <a:rPr lang="en-GB" i="1" dirty="0"/>
                  <a:t> 3 : 1. </a:t>
                </a:r>
                <a:endParaRPr lang="en-B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83288-C3C1-2CF0-98FA-F7A11D3B6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604076-47B7-DFE5-90BD-AD218986A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757088"/>
              </p:ext>
            </p:extLst>
          </p:nvPr>
        </p:nvGraphicFramePr>
        <p:xfrm>
          <a:off x="1498600" y="4828540"/>
          <a:ext cx="8127999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1844199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1331834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43387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BE" dirty="0"/>
                        <a:t>900 Watts / 11,1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dirty="0"/>
                        <a:t>81 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dirty="0"/>
                        <a:t>7 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45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dirty="0"/>
                        <a:t>900 Watts / 14,8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dirty="0"/>
                        <a:t>61 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dirty="0"/>
                        <a:t>4 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0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dirty="0"/>
                        <a:t>900 Watts / 18,5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dirty="0"/>
                        <a:t>49 A</a:t>
                      </a:r>
                    </a:p>
                  </a:txBody>
                  <a:tcPr>
                    <a:solidFill>
                      <a:srgbClr val="7BFA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dirty="0"/>
                        <a:t>3 : 1</a:t>
                      </a:r>
                    </a:p>
                  </a:txBody>
                  <a:tcPr>
                    <a:solidFill>
                      <a:srgbClr val="7BFA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32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dirty="0"/>
                        <a:t>900 Watts / 22,2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dirty="0"/>
                        <a:t>40 A</a:t>
                      </a:r>
                    </a:p>
                  </a:txBody>
                  <a:tcPr>
                    <a:solidFill>
                      <a:srgbClr val="00F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dirty="0"/>
                        <a:t>2 : 1</a:t>
                      </a:r>
                    </a:p>
                  </a:txBody>
                  <a:tcPr>
                    <a:solidFill>
                      <a:srgbClr val="00F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04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547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B63A-0727-D4F4-0C17-97CE1069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Étape 4 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 err="1">
                <a:solidFill>
                  <a:srgbClr val="C00000"/>
                </a:solidFill>
              </a:rPr>
              <a:t>Déterminer</a:t>
            </a:r>
            <a:r>
              <a:rPr lang="en-GB" dirty="0">
                <a:solidFill>
                  <a:srgbClr val="C00000"/>
                </a:solidFill>
              </a:rPr>
              <a:t> le </a:t>
            </a:r>
            <a:r>
              <a:rPr lang="en-GB" dirty="0" err="1">
                <a:solidFill>
                  <a:srgbClr val="C00000"/>
                </a:solidFill>
              </a:rPr>
              <a:t>taux</a:t>
            </a:r>
            <a:r>
              <a:rPr lang="en-GB" dirty="0">
                <a:solidFill>
                  <a:srgbClr val="C00000"/>
                </a:solidFill>
              </a:rPr>
              <a:t> de </a:t>
            </a:r>
            <a:r>
              <a:rPr lang="en-GB" dirty="0" err="1">
                <a:solidFill>
                  <a:srgbClr val="C00000"/>
                </a:solidFill>
              </a:rPr>
              <a:t>décharge</a:t>
            </a:r>
            <a:r>
              <a:rPr lang="en-GB" dirty="0">
                <a:solidFill>
                  <a:srgbClr val="C00000"/>
                </a:solidFill>
              </a:rPr>
              <a:t> de la batterie</a:t>
            </a:r>
            <a:endParaRPr lang="en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83288-C3C1-2CF0-98FA-F7A11D3B6D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5166"/>
                <a:ext cx="10515600" cy="437403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Déterminez le </a:t>
                </a:r>
                <a:r>
                  <a:rPr lang="en-GB" dirty="0" err="1"/>
                  <a:t>taux</a:t>
                </a:r>
                <a:r>
                  <a:rPr lang="en-GB" dirty="0"/>
                  <a:t> de </a:t>
                </a:r>
                <a:r>
                  <a:rPr lang="en-GB" dirty="0" err="1"/>
                  <a:t>décharge</a:t>
                </a:r>
                <a:r>
                  <a:rPr lang="en-GB" dirty="0"/>
                  <a:t> de la batterie (</a:t>
                </a:r>
                <a:r>
                  <a:rPr lang="en-GB" b="0" i="0" dirty="0">
                    <a:solidFill>
                      <a:srgbClr val="333333"/>
                    </a:solidFill>
                    <a:effectLst/>
                  </a:rPr>
                  <a:t>C-rating</a:t>
                </a:r>
                <a:r>
                  <a:rPr lang="en-GB" dirty="0"/>
                  <a:t>) </a:t>
                </a:r>
                <a:r>
                  <a:rPr lang="en-GB" dirty="0" err="1"/>
                  <a:t>en</a:t>
                </a:r>
                <a:r>
                  <a:rPr lang="en-GB" dirty="0"/>
                  <a:t> </a:t>
                </a:r>
                <a:r>
                  <a:rPr lang="en-GB" dirty="0" err="1"/>
                  <a:t>divisant</a:t>
                </a:r>
                <a:r>
                  <a:rPr lang="en-GB" dirty="0"/>
                  <a:t> les </a:t>
                </a:r>
                <a:r>
                  <a:rPr lang="en-GB" dirty="0" err="1"/>
                  <a:t>ampères</a:t>
                </a:r>
                <a:r>
                  <a:rPr lang="en-GB" dirty="0"/>
                  <a:t> </a:t>
                </a:r>
                <a:r>
                  <a:rPr lang="en-GB" dirty="0" err="1"/>
                  <a:t>souhaités</a:t>
                </a:r>
                <a:r>
                  <a:rPr lang="en-GB" dirty="0"/>
                  <a:t> par la </a:t>
                </a:r>
                <a:r>
                  <a:rPr lang="en-GB" dirty="0" err="1"/>
                  <a:t>capacité</a:t>
                </a:r>
                <a:r>
                  <a:rPr lang="en-GB" dirty="0"/>
                  <a:t> de la batterie, </a:t>
                </a:r>
                <a:r>
                  <a:rPr lang="en-GB" dirty="0" err="1"/>
                  <a:t>exprimée</a:t>
                </a:r>
                <a:r>
                  <a:rPr lang="en-GB" dirty="0"/>
                  <a:t> </a:t>
                </a:r>
                <a:r>
                  <a:rPr lang="en-GB" dirty="0" err="1"/>
                  <a:t>en</a:t>
                </a:r>
                <a:r>
                  <a:rPr lang="en-GB" dirty="0"/>
                  <a:t> </a:t>
                </a:r>
                <a:r>
                  <a:rPr lang="en-GB" dirty="0" err="1"/>
                  <a:t>ampères</a:t>
                </a:r>
                <a:r>
                  <a:rPr lang="en-GB" dirty="0"/>
                  <a:t> (A).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𝐶𝑎𝑝𝑎𝑐𝑖𝑡𝑦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𝑑𝑖𝑠𝑐h𝑎𝑟𝑔𝑒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𝑟𝑎𝑡𝑒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36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6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𝑎𝑚𝑝𝑠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36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𝐶𝑎𝑝𝑎𝑐𝑖𝑡𝑦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𝑎𝑚𝑝𝑠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 err="1"/>
                  <a:t>Exemple</a:t>
                </a:r>
                <a:r>
                  <a:rPr lang="en-GB" dirty="0"/>
                  <a:t>:</a:t>
                </a:r>
                <a:endParaRPr lang="en-GB" sz="17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40 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4000 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𝑚𝐴h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40 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𝐴h</m:t>
                        </m:r>
                      </m:den>
                    </m:f>
                  </m:oMath>
                </a14:m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BE" sz="3200" i="1" dirty="0">
                    <a:latin typeface="Cambria Math" panose="02040503050406030204" pitchFamily="18" charset="0"/>
                  </a:rPr>
                  <a:t> 10 C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83288-C3C1-2CF0-98FA-F7A11D3B6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5166"/>
                <a:ext cx="10515600" cy="4374034"/>
              </a:xfrm>
              <a:blipFill>
                <a:blip r:embed="rId2"/>
                <a:stretch>
                  <a:fillRect l="-1206" t="-3188" b="-260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62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B63A-0727-D4F4-0C17-97CE1069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Étape 5 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 err="1">
                <a:solidFill>
                  <a:srgbClr val="C00000"/>
                </a:solidFill>
              </a:rPr>
              <a:t>Calculer</a:t>
            </a:r>
            <a:r>
              <a:rPr lang="en-GB" dirty="0">
                <a:solidFill>
                  <a:srgbClr val="C00000"/>
                </a:solidFill>
              </a:rPr>
              <a:t> le temps de vol </a:t>
            </a:r>
            <a:r>
              <a:rPr lang="en-GB" dirty="0" err="1">
                <a:solidFill>
                  <a:srgbClr val="C00000"/>
                </a:solidFill>
              </a:rPr>
              <a:t>à</a:t>
            </a:r>
            <a:r>
              <a:rPr lang="en-GB" dirty="0">
                <a:solidFill>
                  <a:srgbClr val="C00000"/>
                </a:solidFill>
              </a:rPr>
              <a:t> plein </a:t>
            </a:r>
            <a:r>
              <a:rPr lang="en-GB" dirty="0" err="1">
                <a:solidFill>
                  <a:srgbClr val="C00000"/>
                </a:solidFill>
              </a:rPr>
              <a:t>gaz</a:t>
            </a:r>
            <a:endParaRPr lang="en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83288-C3C1-2CF0-98FA-F7A11D3B6D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5166"/>
                <a:ext cx="10515600" cy="43740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Déterminez le temps de vol maximal </a:t>
                </a:r>
                <a:r>
                  <a:rPr lang="en-GB" dirty="0" err="1"/>
                  <a:t>à</a:t>
                </a:r>
                <a:r>
                  <a:rPr lang="en-GB" dirty="0"/>
                  <a:t> plein </a:t>
                </a:r>
                <a:r>
                  <a:rPr lang="en-GB" dirty="0" err="1"/>
                  <a:t>gaz</a:t>
                </a:r>
                <a:r>
                  <a:rPr lang="en-GB" dirty="0"/>
                  <a:t>, i.e. le temps de décharge complète de la batterie </a:t>
                </a:r>
                <a:r>
                  <a:rPr lang="en-GB" dirty="0" err="1"/>
                  <a:t>en</a:t>
                </a:r>
                <a:r>
                  <a:rPr lang="en-GB" dirty="0"/>
                  <a:t> </a:t>
                </a:r>
                <a:r>
                  <a:rPr lang="en-GB" dirty="0" err="1"/>
                  <a:t>divisant</a:t>
                </a:r>
                <a:r>
                  <a:rPr lang="en-GB" dirty="0"/>
                  <a:t> 60 minutes par la C-rating: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𝑀𝑎𝑥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𝑇𝑖𝑚𝑒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𝑎𝑡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𝐹𝑢𝑙𝑙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𝑃𝑜𝑤𝑒𝑟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36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60 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𝐷𝑖𝑠𝑐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𝑅𝑎𝑡𝑒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 err="1"/>
                  <a:t>Exemple</a:t>
                </a:r>
                <a:r>
                  <a:rPr lang="en-GB" dirty="0"/>
                  <a:t>:</a:t>
                </a:r>
                <a:endParaRPr lang="en-GB" sz="17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60 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36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BE" sz="3600" i="1" dirty="0">
                    <a:latin typeface="Cambria Math" panose="02040503050406030204" pitchFamily="18" charset="0"/>
                  </a:rPr>
                  <a:t>6 min</a:t>
                </a:r>
                <a:endParaRPr lang="en-BE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83288-C3C1-2CF0-98FA-F7A11D3B6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5166"/>
                <a:ext cx="10515600" cy="4374034"/>
              </a:xfrm>
              <a:blipFill>
                <a:blip r:embed="rId2"/>
                <a:stretch>
                  <a:fillRect l="-1206" t="-2319" r="-844" b="-29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080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1164</Words>
  <Application>Microsoft Macintosh PowerPoint</Application>
  <PresentationFormat>Widescreen</PresentationFormat>
  <Paragraphs>202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-apple-system</vt:lpstr>
      <vt:lpstr>Arial</vt:lpstr>
      <vt:lpstr>Book Antiqua</vt:lpstr>
      <vt:lpstr>Calibri</vt:lpstr>
      <vt:lpstr>Calibri Light</vt:lpstr>
      <vt:lpstr>Cambria Math</vt:lpstr>
      <vt:lpstr>Office Theme</vt:lpstr>
      <vt:lpstr>Motorisation électrique</vt:lpstr>
      <vt:lpstr>L'agenda </vt:lpstr>
      <vt:lpstr>Étape 1 : Relation puissance vs. type d'avion</vt:lpstr>
      <vt:lpstr>Étape 1 : Vue alternative</vt:lpstr>
      <vt:lpstr>Exemple de spécification du fabricant du moteur</vt:lpstr>
      <vt:lpstr>Étape 2 : Déterminer les ampères nécessaires</vt:lpstr>
      <vt:lpstr>Étape 3 : Déterminer le rapport tension/courant</vt:lpstr>
      <vt:lpstr>Étape 4 : Déterminer le taux de décharge de la batterie</vt:lpstr>
      <vt:lpstr>Étape 5 : Calculer le temps de vol à plein gaz</vt:lpstr>
      <vt:lpstr>Étape 6 : Déterminer le temps de vol pour 80% de la capacité</vt:lpstr>
      <vt:lpstr>Étape 7 : Ajouter des marges de sécurité</vt:lpstr>
      <vt:lpstr>“Thrust” générée par  l'hélice et le moteur</vt:lpstr>
      <vt:lpstr>Définition des termes</vt:lpstr>
      <vt:lpstr>Static Propeller Thrust Equation</vt:lpstr>
      <vt:lpstr>Étape 9 : Calculer le coefficient de poussée de l'hélice (Ct)</vt:lpstr>
      <vt:lpstr>Étape 10 : Calculer la poussée (Thrust)</vt:lpstr>
      <vt:lpstr>Exemple de calcul</vt:lpstr>
      <vt:lpstr>Méthode simplifiée</vt:lpstr>
      <vt:lpstr>Considérations</vt:lpstr>
      <vt:lpstr>Links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Motorisation électrique</dc:title>
  <dc:creator>Al Wild</dc:creator>
  <cp:lastModifiedBy>Al Wild</cp:lastModifiedBy>
  <cp:revision>108</cp:revision>
  <dcterms:created xsi:type="dcterms:W3CDTF">2025-09-01T09:38:22Z</dcterms:created>
  <dcterms:modified xsi:type="dcterms:W3CDTF">2025-09-03T08:42:18Z</dcterms:modified>
</cp:coreProperties>
</file>